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858000" cy="9144000"/>
  <p:embeddedFontLst>
    <p:embeddedFont>
      <p:font typeface="Corbel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Corbel-regular.fntdata"/><Relationship Id="rId21" Type="http://schemas.openxmlformats.org/officeDocument/2006/relationships/slide" Target="slides/slide17.xml"/><Relationship Id="rId24" Type="http://schemas.openxmlformats.org/officeDocument/2006/relationships/font" Target="fonts/Corbel-italic.fntdata"/><Relationship Id="rId23" Type="http://schemas.openxmlformats.org/officeDocument/2006/relationships/font" Target="fonts/Corbel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schemas.openxmlformats.org/officeDocument/2006/relationships/font" Target="fonts/Corbel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ennstate.qualtrics.com/jfe/form/SV_3W8G0nCKg1jIDxs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" name="Google Shape;3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0473b735f8_2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0473b735f8_2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g30473b735f8_2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045bbab83b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045bbab83b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https://pennstate.qualtrics.com/jfe/form/SV_3W8G0nCKg1jIDxs</a:t>
            </a:r>
            <a:r>
              <a:rPr lang="en-US"/>
              <a:t> </a:t>
            </a:r>
            <a:endParaRPr/>
          </a:p>
        </p:txBody>
      </p:sp>
      <p:sp>
        <p:nvSpPr>
          <p:cNvPr id="113" name="Google Shape;113;g3045bbab83b_0_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045bbab83b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045bbab83b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We can share only public, non-confidential information in any GenAI tool. This means we likely can't technically anonymize a student's paper and upload it to ChatGPT or GPTZero to try to determine whether a student used GenAI to complete an assignment (and the university is explicitly recommending against using detection software because it's unreliable). </a:t>
            </a:r>
            <a:endParaRPr/>
          </a:p>
        </p:txBody>
      </p:sp>
      <p:sp>
        <p:nvSpPr>
          <p:cNvPr id="121" name="Google Shape;121;g3045bbab83b_0_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0473b735f8_2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0473b735f8_2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30473b735f8_2_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0473b735f8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0473b735f8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30473b735f8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0473b735f8_2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0473b735f8_2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30473b735f8_2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045bbab83b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045bbab83b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3045bbab83b_0_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" name="Google Shape;3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045bbab83b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3045bbab83b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g3045bbab83b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045bbab83b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045bbab83b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g3045bbab83b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045bbab83b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045bbab83b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g3045bbab83b_0_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0473b735f8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0473b735f8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g30473b735f8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045bbab83b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045bbab83b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g3045bbab83b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473b735f8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0473b735f8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g30473b735f8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0473b735f8_2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0473b735f8_2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30473b735f8_2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2209799" y="4448400"/>
            <a:ext cx="9144000" cy="1641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600"/>
              <a:buFont typeface="Corbel"/>
              <a:buNone/>
              <a:defRPr b="0" sz="6600">
                <a:solidFill>
                  <a:srgbClr val="E2E2E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2209799" y="3694377"/>
            <a:ext cx="9144000" cy="7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 b="0" sz="3200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838200" y="533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orbel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" type="body"/>
          </p:nvPr>
        </p:nvSpPr>
        <p:spPr>
          <a:xfrm>
            <a:off x="838200" y="1752600"/>
            <a:ext cx="10510024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and white image of a person's face&#10;&#10;Description automatically generated with low confidence" id="19" name="Google Shape;1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73424" y="6083300"/>
            <a:ext cx="1574800" cy="4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838200" y="533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orbel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black and white image of a person's face&#10;&#10;Description automatically generated with low confidence" id="22" name="Google Shape;22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73424" y="6083300"/>
            <a:ext cx="1574800" cy="4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838200" y="533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orbel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838200" y="1752600"/>
            <a:ext cx="5105400" cy="4200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6248400" y="1752600"/>
            <a:ext cx="5105400" cy="4200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and white image of a person's face&#10;&#10;Description automatically generated with low confidence" id="27" name="Google Shape;27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73424" y="6083300"/>
            <a:ext cx="1574800" cy="4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533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orbel"/>
              <a:buNone/>
              <a:defRPr b="0" i="0" sz="5400" u="none" cap="none" strike="noStrik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757402"/>
            <a:ext cx="10515600" cy="41861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0" y="6055038"/>
            <a:ext cx="2848677" cy="59895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hyperlink" Target="https://tlt.psu.edu/learning-design/endorsements/genaipep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hyperlink" Target="https://eldig.psu.edu/ai/" TargetMode="External"/><Relationship Id="rId5" Type="http://schemas.openxmlformats.org/officeDocument/2006/relationships/hyperlink" Target="https://ai.psu.edu/guidelines/" TargetMode="External"/><Relationship Id="rId6" Type="http://schemas.openxmlformats.org/officeDocument/2006/relationships/hyperlink" Target="https://ai.psu.edu/guidelines/" TargetMode="External"/><Relationship Id="rId7" Type="http://schemas.openxmlformats.org/officeDocument/2006/relationships/hyperlink" Target="https://aiai.psu.edu/ailiteracy/" TargetMode="External"/><Relationship Id="rId8" Type="http://schemas.openxmlformats.org/officeDocument/2006/relationships/hyperlink" Target="https://guides.libraries.psu.edu/c.php?g=1338692&amp;p=9866318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hyperlink" Target="https://senate.psu.edu/senators/committees/other-committees/joint-standing-committee-on-effective-and-responsible-use-of-artificial-intelligence-in-higher-education-instruction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Relationship Id="rId4" Type="http://schemas.openxmlformats.org/officeDocument/2006/relationships/hyperlink" Target="https://pennstateoffice365.sharepoint.com/:w:/r/sites/eLDIGSharepoint/Shared%20Documents/eLDIG%20Projects/AI-Generative%20AI/AI%20Assignments/GenAI%20Course%20Policy%20Guidelines%20August%202024.docx?d=w6c6c7d4bb30f4a72949ac4e20ac815fc&amp;csf=1&amp;web=1&amp;e=pIaVeP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hyperlink" Target="https://courses.smeal.psu.edu/Course-Resources/courseorientationmaterials/2024/08/generative-ai---genai-prohibited.html" TargetMode="External"/><Relationship Id="rId5" Type="http://schemas.openxmlformats.org/officeDocument/2006/relationships/hyperlink" Target="https://courses.smeal.psu.edu/Course-Resources/courseorientationmaterials/2024/08/GenAI.html" TargetMode="External"/><Relationship Id="rId6" Type="http://schemas.openxmlformats.org/officeDocument/2006/relationships/hyperlink" Target="https://courses.smeal.psu.edu/Course-Resources/courseorientationmaterials/2024/08/genai-permitted-with-careful-consideration.html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hyperlink" Target="https://courses.smeal.psu.edu/Course-Resources/artificial_intelligence_resources/2024/08/genai-canvas-assignment-samples.html" TargetMode="External"/><Relationship Id="rId5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hyperlink" Target="https://courses.smeal.psu.edu/Course-Resources/artificial_intelligence_resources/2024/08/genai-canvas-assignment-samples.html" TargetMode="External"/><Relationship Id="rId5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hyperlink" Target="https://courses.smeal.psu.edu/Course-Resources/artificial_intelligence_resources/2024/08/genai-canvas-assignment-samples.html" TargetMode="External"/><Relationship Id="rId5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office365.psu.edu/copilot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&#10;&#10;Description automatically generated with low confidence" id="33" name="Google Shape;3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8794" y="733425"/>
            <a:ext cx="4903823" cy="188061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 txBox="1"/>
          <p:nvPr>
            <p:ph type="ctrTitle"/>
          </p:nvPr>
        </p:nvSpPr>
        <p:spPr>
          <a:xfrm>
            <a:off x="2209799" y="3375750"/>
            <a:ext cx="9144000" cy="164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Smeal Academy GenAI Series - Update and Resources</a:t>
            </a:r>
            <a:endParaRPr sz="5000"/>
          </a:p>
        </p:txBody>
      </p:sp>
      <p:sp>
        <p:nvSpPr>
          <p:cNvPr id="35" name="Google Shape;35;p6"/>
          <p:cNvSpPr txBox="1"/>
          <p:nvPr>
            <p:ph idx="1" type="subTitle"/>
          </p:nvPr>
        </p:nvSpPr>
        <p:spPr>
          <a:xfrm>
            <a:off x="2209799" y="4835477"/>
            <a:ext cx="9144000" cy="753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September 24, 2024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>
            <p:ph type="title"/>
          </p:nvPr>
        </p:nvSpPr>
        <p:spPr>
          <a:xfrm>
            <a:off x="838200" y="533400"/>
            <a:ext cx="10515600" cy="91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About AI Detection Tools?</a:t>
            </a:r>
            <a:endParaRPr/>
          </a:p>
        </p:txBody>
      </p:sp>
      <p:sp>
        <p:nvSpPr>
          <p:cNvPr id="108" name="Google Shape;108;p15"/>
          <p:cNvSpPr txBox="1"/>
          <p:nvPr>
            <p:ph idx="1" type="body"/>
          </p:nvPr>
        </p:nvSpPr>
        <p:spPr>
          <a:xfrm>
            <a:off x="838200" y="1752600"/>
            <a:ext cx="2966400" cy="419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These are </a:t>
            </a:r>
            <a:r>
              <a:rPr lang="en-US"/>
              <a:t>undependable</a:t>
            </a:r>
            <a:r>
              <a:rPr lang="en-US"/>
              <a:t>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/>
              <a:t>Image generated by DALL·E, OpenAI. 2024.</a:t>
            </a:r>
            <a:endParaRPr sz="1200"/>
          </a:p>
        </p:txBody>
      </p:sp>
      <p:pic>
        <p:nvPicPr>
          <p:cNvPr id="109" name="Google Shape;10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6175" y="1621125"/>
            <a:ext cx="4453949" cy="445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6"/>
          <p:cNvPicPr preferRelativeResize="0"/>
          <p:nvPr/>
        </p:nvPicPr>
        <p:blipFill>
          <a:blip r:embed="rId3">
            <a:alphaModFix amt="2000"/>
          </a:blip>
          <a:stretch>
            <a:fillRect/>
          </a:stretch>
        </p:blipFill>
        <p:spPr>
          <a:xfrm>
            <a:off x="93775" y="0"/>
            <a:ext cx="12004449" cy="748145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>
            <p:ph type="title"/>
          </p:nvPr>
        </p:nvSpPr>
        <p:spPr>
          <a:xfrm>
            <a:off x="838200" y="533400"/>
            <a:ext cx="10515600" cy="91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Provost’s AI-Enhanced Pedagogy Endorsement</a:t>
            </a:r>
            <a:endParaRPr sz="4000"/>
          </a:p>
        </p:txBody>
      </p:sp>
      <p:sp>
        <p:nvSpPr>
          <p:cNvPr id="117" name="Google Shape;117;p16"/>
          <p:cNvSpPr txBox="1"/>
          <p:nvPr>
            <p:ph idx="1" type="body"/>
          </p:nvPr>
        </p:nvSpPr>
        <p:spPr>
          <a:xfrm>
            <a:off x="838200" y="1752600"/>
            <a:ext cx="10509900" cy="419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Overview of the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Provost’s endorsement on AI-enhanced pedagogy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explore opportunities to use generative AI in your teaching and learning practices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create pathways to support student use of generative AI in course learning activities within your discipline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Benefits for faculty: recognition and resources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Registration Closes September 30th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7"/>
          <p:cNvPicPr preferRelativeResize="0"/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40402" y="1"/>
            <a:ext cx="12111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>
            <p:ph type="title"/>
          </p:nvPr>
        </p:nvSpPr>
        <p:spPr>
          <a:xfrm>
            <a:off x="838200" y="533400"/>
            <a:ext cx="10515600" cy="91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 Tools &amp; Data Privacy</a:t>
            </a:r>
            <a:endParaRPr/>
          </a:p>
        </p:txBody>
      </p:sp>
      <p:sp>
        <p:nvSpPr>
          <p:cNvPr id="125" name="Google Shape;125;p17"/>
          <p:cNvSpPr txBox="1"/>
          <p:nvPr>
            <p:ph idx="1" type="body"/>
          </p:nvPr>
        </p:nvSpPr>
        <p:spPr>
          <a:xfrm>
            <a:off x="838200" y="1752600"/>
            <a:ext cx="10509900" cy="419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lang="en-US"/>
              <a:t>Data privacy concerns and appropriate use of AI tools</a:t>
            </a:r>
            <a:endParaRPr b="1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Levels of data sensitivity (FERPA, student privacy)​(GenAI Policy)</a:t>
            </a:r>
            <a:endParaRPr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Best practices for uploading materials into GenAI tools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-US"/>
              <a:t>Faculty responsibility in handling student data​(GenAI Policy)</a:t>
            </a:r>
            <a:endParaRPr b="1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Tools: Microsoft Copilot vs. other LLMs (e.g., ChatGPT)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/>
          <p:nvPr>
            <p:ph type="title"/>
          </p:nvPr>
        </p:nvSpPr>
        <p:spPr>
          <a:xfrm>
            <a:off x="838200" y="533400"/>
            <a:ext cx="10515600" cy="91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Student Data Considerations</a:t>
            </a:r>
            <a:endParaRPr/>
          </a:p>
        </p:txBody>
      </p:sp>
      <p:sp>
        <p:nvSpPr>
          <p:cNvPr id="132" name="Google Shape;132;p18"/>
          <p:cNvSpPr txBox="1"/>
          <p:nvPr>
            <p:ph idx="1" type="body"/>
          </p:nvPr>
        </p:nvSpPr>
        <p:spPr>
          <a:xfrm>
            <a:off x="838200" y="1752600"/>
            <a:ext cx="10509900" cy="419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500"/>
              <a:t>In addition to FERPA considerations, there are ethical concerns with sharing student data--without their knowledge--that could be used to train LLMs.  </a:t>
            </a:r>
            <a:endParaRPr sz="35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/>
          <p:nvPr>
            <p:ph type="title"/>
          </p:nvPr>
        </p:nvSpPr>
        <p:spPr>
          <a:xfrm>
            <a:off x="838200" y="533400"/>
            <a:ext cx="10515600" cy="91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Level 1 Data</a:t>
            </a:r>
            <a:endParaRPr/>
          </a:p>
        </p:txBody>
      </p:sp>
      <p:sp>
        <p:nvSpPr>
          <p:cNvPr id="139" name="Google Shape;139;p19"/>
          <p:cNvSpPr txBox="1"/>
          <p:nvPr>
            <p:ph idx="1" type="body"/>
          </p:nvPr>
        </p:nvSpPr>
        <p:spPr>
          <a:xfrm>
            <a:off x="838200" y="1752600"/>
            <a:ext cx="10509900" cy="419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08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500"/>
              <a:buChar char="•"/>
            </a:pPr>
            <a:r>
              <a:rPr lang="en-US" sz="3500"/>
              <a:t>Data made freely available by public sources</a:t>
            </a:r>
            <a:endParaRPr sz="3500"/>
          </a:p>
          <a:p>
            <a:pPr indent="-450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n-US" sz="3500"/>
              <a:t>Published data</a:t>
            </a:r>
            <a:endParaRPr sz="3500"/>
          </a:p>
          <a:p>
            <a:pPr indent="-450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n-US" sz="3500"/>
              <a:t>Educational data</a:t>
            </a:r>
            <a:endParaRPr sz="3500"/>
          </a:p>
          <a:p>
            <a:pPr indent="-450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n-US" sz="3500"/>
              <a:t>Initial and intermediate Research Data</a:t>
            </a:r>
            <a:endParaRPr sz="3500"/>
          </a:p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en-US" sz="2600"/>
              <a:t>Only Level 1 Data can be entered into tools other than Microsoft Copilot.</a:t>
            </a:r>
            <a:endParaRPr b="1" i="1" sz="2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/>
          <p:nvPr>
            <p:ph type="title"/>
          </p:nvPr>
        </p:nvSpPr>
        <p:spPr>
          <a:xfrm>
            <a:off x="838200" y="533400"/>
            <a:ext cx="10515600" cy="91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Level 2 Data</a:t>
            </a:r>
            <a:endParaRPr/>
          </a:p>
        </p:txBody>
      </p:sp>
      <p:sp>
        <p:nvSpPr>
          <p:cNvPr id="146" name="Google Shape;146;p20"/>
          <p:cNvSpPr txBox="1"/>
          <p:nvPr>
            <p:ph idx="1" type="body"/>
          </p:nvPr>
        </p:nvSpPr>
        <p:spPr>
          <a:xfrm>
            <a:off x="838200" y="1752600"/>
            <a:ext cx="10509900" cy="419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08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500"/>
              <a:buChar char="•"/>
            </a:pPr>
            <a:r>
              <a:rPr lang="en-US" sz="3500"/>
              <a:t>Non-PII student records</a:t>
            </a:r>
            <a:endParaRPr sz="3500"/>
          </a:p>
          <a:p>
            <a:pPr indent="-450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n-US" sz="3500"/>
              <a:t>Personnel records</a:t>
            </a:r>
            <a:endParaRPr sz="35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1"/>
          <p:cNvPicPr preferRelativeResize="0"/>
          <p:nvPr/>
        </p:nvPicPr>
        <p:blipFill>
          <a:blip r:embed="rId3">
            <a:alphaModFix amt="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 txBox="1"/>
          <p:nvPr>
            <p:ph type="title"/>
          </p:nvPr>
        </p:nvSpPr>
        <p:spPr>
          <a:xfrm>
            <a:off x="838200" y="533400"/>
            <a:ext cx="10515600" cy="91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GenAI Resources and Support</a:t>
            </a:r>
            <a:endParaRPr/>
          </a:p>
        </p:txBody>
      </p:sp>
      <p:sp>
        <p:nvSpPr>
          <p:cNvPr id="154" name="Google Shape;154;p21"/>
          <p:cNvSpPr txBox="1"/>
          <p:nvPr>
            <p:ph idx="1" type="body"/>
          </p:nvPr>
        </p:nvSpPr>
        <p:spPr>
          <a:xfrm>
            <a:off x="838200" y="1752600"/>
            <a:ext cx="10509900" cy="419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00" u="sng">
                <a:solidFill>
                  <a:schemeClr val="hlink"/>
                </a:solidFill>
                <a:hlinkClick r:id="rId4"/>
              </a:rPr>
              <a:t>eLDIG Website</a:t>
            </a:r>
            <a:endParaRPr sz="4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00" u="sng">
                <a:solidFill>
                  <a:schemeClr val="hlink"/>
                </a:solidFill>
                <a:hlinkClick r:id="rId5"/>
              </a:rPr>
              <a:t>Penn State AI Hub</a:t>
            </a:r>
            <a:endParaRPr sz="4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00" u="sng">
                <a:solidFill>
                  <a:schemeClr val="hlink"/>
                </a:solidFill>
                <a:hlinkClick r:id="rId6"/>
              </a:rPr>
              <a:t>Penn State AI Guidelines</a:t>
            </a:r>
            <a:endParaRPr sz="4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00" u="sng">
                <a:solidFill>
                  <a:schemeClr val="hlink"/>
                </a:solidFill>
                <a:hlinkClick r:id="rId7"/>
              </a:rPr>
              <a:t>Penn State AI Literacy Modules</a:t>
            </a:r>
            <a:endParaRPr sz="4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00" u="sng">
                <a:solidFill>
                  <a:schemeClr val="hlink"/>
                </a:solidFill>
                <a:hlinkClick r:id="rId8"/>
              </a:rPr>
              <a:t>Penn State GenAI Library Guide</a:t>
            </a:r>
            <a:endParaRPr sz="4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2"/>
          <p:cNvPicPr preferRelativeResize="0"/>
          <p:nvPr/>
        </p:nvPicPr>
        <p:blipFill rotWithShape="1">
          <a:blip r:embed="rId4">
            <a:alphaModFix amt="12000"/>
          </a:blip>
          <a:srcRect b="0" l="445" r="0" t="0"/>
          <a:stretch/>
        </p:blipFill>
        <p:spPr>
          <a:xfrm>
            <a:off x="20" y="1"/>
            <a:ext cx="121919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 txBox="1"/>
          <p:nvPr>
            <p:ph type="ctrTitle"/>
          </p:nvPr>
        </p:nvSpPr>
        <p:spPr>
          <a:xfrm>
            <a:off x="2209799" y="4448400"/>
            <a:ext cx="91440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orbel"/>
              <a:buNone/>
            </a:pPr>
            <a:r>
              <a:rPr lang="en-US" sz="8000"/>
              <a:t>Discussion and Questions</a:t>
            </a:r>
            <a:endParaRPr/>
          </a:p>
        </p:txBody>
      </p:sp>
      <p:sp>
        <p:nvSpPr>
          <p:cNvPr id="161" name="Google Shape;161;p22"/>
          <p:cNvSpPr txBox="1"/>
          <p:nvPr>
            <p:ph idx="1" type="subTitle"/>
          </p:nvPr>
        </p:nvSpPr>
        <p:spPr>
          <a:xfrm>
            <a:off x="2209799" y="3694377"/>
            <a:ext cx="9144000" cy="753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eldig@smeal.psu.edu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7"/>
          <p:cNvPicPr preferRelativeResize="0"/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/>
          <p:nvPr>
            <p:ph type="title"/>
          </p:nvPr>
        </p:nvSpPr>
        <p:spPr>
          <a:xfrm>
            <a:off x="838200" y="5334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orbel"/>
              <a:buNone/>
            </a:pPr>
            <a:r>
              <a:rPr lang="en-US"/>
              <a:t>Definitions</a:t>
            </a:r>
            <a:endParaRPr/>
          </a:p>
        </p:txBody>
      </p:sp>
      <p:sp>
        <p:nvSpPr>
          <p:cNvPr id="43" name="Google Shape;43;p7"/>
          <p:cNvSpPr txBox="1"/>
          <p:nvPr>
            <p:ph idx="1" type="body"/>
          </p:nvPr>
        </p:nvSpPr>
        <p:spPr>
          <a:xfrm>
            <a:off x="838200" y="1752600"/>
            <a:ext cx="10509900" cy="419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300"/>
              <a:t>Artificial Intelligence</a:t>
            </a:r>
            <a:r>
              <a:rPr lang="en-US" sz="3300"/>
              <a:t> is "a machine-based system that can, for a given set of human-defined objectives, make predictions, recommendations or decisions influencing real or virtual environments" (Robert, 2024).</a:t>
            </a:r>
            <a:endParaRPr sz="33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3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300"/>
              <a:t>GenAI (Generative Artificial Intelligence)</a:t>
            </a:r>
            <a:r>
              <a:rPr lang="en-US" sz="3300"/>
              <a:t> “refers to deep-learning models that can generate high-quality text, images, and other content based on the data they were trained on” (Martineau, 2023).</a:t>
            </a:r>
            <a:endParaRPr sz="3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/>
              <a:t>Taken from the </a:t>
            </a:r>
            <a:r>
              <a:rPr lang="en-US" sz="1400" u="sng">
                <a:solidFill>
                  <a:schemeClr val="hlink"/>
                </a:solidFill>
                <a:hlinkClick r:id="rId4"/>
              </a:rPr>
              <a:t>Final Report of the Joint Standing Committee on Effective and Responsible Use of Artificial Intelligence in Higher Education Instruction</a:t>
            </a:r>
            <a:r>
              <a:rPr lang="en-US" sz="1400"/>
              <a:t> (2024, May)</a:t>
            </a:r>
            <a:endParaRPr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8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/>
          <p:nvPr>
            <p:ph type="title"/>
          </p:nvPr>
        </p:nvSpPr>
        <p:spPr>
          <a:xfrm>
            <a:off x="838200" y="533400"/>
            <a:ext cx="10515600" cy="91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University Guidance on GenAI in Instruction</a:t>
            </a:r>
            <a:endParaRPr sz="4400"/>
          </a:p>
        </p:txBody>
      </p:sp>
      <p:sp>
        <p:nvSpPr>
          <p:cNvPr id="51" name="Google Shape;51;p8"/>
          <p:cNvSpPr txBox="1"/>
          <p:nvPr>
            <p:ph idx="1" type="body"/>
          </p:nvPr>
        </p:nvSpPr>
        <p:spPr>
          <a:xfrm>
            <a:off x="838200" y="1752600"/>
            <a:ext cx="10509900" cy="419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What is Penn State’s position on GenAI?</a:t>
            </a:r>
            <a:endParaRPr b="1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Potential benefits when used responsibly and ethically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Emphasis on thoughtful and informed decision-making for course integration​(GenAI Policy)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Guidelines for Use in the Classroom:</a:t>
            </a:r>
            <a:endParaRPr b="1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Recommended tools: Microsoft Copilot (no training of the model, SSO login)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Guidelines for tools like ChatGPT and Claude​</a:t>
            </a:r>
            <a:endParaRPr/>
          </a:p>
          <a:p>
            <a:pPr indent="45720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(GenAI FAQ Email from Fa…)​(GenAI Policy)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9"/>
          <p:cNvPicPr preferRelativeResize="0"/>
          <p:nvPr/>
        </p:nvPicPr>
        <p:blipFill rotWithShape="1">
          <a:blip r:embed="rId3">
            <a:alphaModFix amt="6000"/>
          </a:blip>
          <a:srcRect b="55492" l="0" r="0" t="0"/>
          <a:stretch/>
        </p:blipFill>
        <p:spPr>
          <a:xfrm>
            <a:off x="-2850" y="-758525"/>
            <a:ext cx="12192002" cy="761652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/>
          <p:nvPr>
            <p:ph type="title"/>
          </p:nvPr>
        </p:nvSpPr>
        <p:spPr>
          <a:xfrm>
            <a:off x="838200" y="533400"/>
            <a:ext cx="10515600" cy="91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Integrating GenAI Policies into Course Syllabi</a:t>
            </a:r>
            <a:endParaRPr sz="4000"/>
          </a:p>
        </p:txBody>
      </p:sp>
      <p:sp>
        <p:nvSpPr>
          <p:cNvPr id="59" name="Google Shape;59;p9"/>
          <p:cNvSpPr txBox="1"/>
          <p:nvPr>
            <p:ph idx="1" type="body"/>
          </p:nvPr>
        </p:nvSpPr>
        <p:spPr>
          <a:xfrm>
            <a:off x="838200" y="1752600"/>
            <a:ext cx="10509900" cy="419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How to talk about GenAI in your syllabus</a:t>
            </a:r>
            <a:endParaRPr b="1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Permissible uses (e.g., specific assignments)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Prohibited uses (plagiarism, misuse)​(GenAI Policy)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Importance of open communication and setting clear course policies</a:t>
            </a:r>
            <a:endParaRPr b="1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u="sng">
                <a:solidFill>
                  <a:schemeClr val="hlink"/>
                </a:solidFill>
                <a:hlinkClick r:id="rId4"/>
              </a:rPr>
              <a:t>Link to sample syllabus language</a:t>
            </a:r>
            <a:r>
              <a:rPr lang="en-US"/>
              <a:t>​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0"/>
          <p:cNvPicPr preferRelativeResize="0"/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-762000" y="0"/>
            <a:ext cx="144087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0"/>
          <p:cNvSpPr txBox="1"/>
          <p:nvPr>
            <p:ph type="title"/>
          </p:nvPr>
        </p:nvSpPr>
        <p:spPr>
          <a:xfrm>
            <a:off x="838200" y="533400"/>
            <a:ext cx="10515600" cy="91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Clarifying Expectations</a:t>
            </a:r>
            <a:endParaRPr/>
          </a:p>
        </p:txBody>
      </p:sp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838200" y="1752600"/>
            <a:ext cx="10509900" cy="419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Sample Orientation Lessons</a:t>
            </a:r>
            <a:endParaRPr b="1"/>
          </a:p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u="sng">
                <a:solidFill>
                  <a:schemeClr val="hlink"/>
                </a:solidFill>
                <a:hlinkClick r:id="rId4"/>
              </a:rPr>
              <a:t>Red Banner/Icon - GenAI Prohibited Lesson</a:t>
            </a:r>
            <a:r>
              <a:rPr lang="en-US"/>
              <a:t>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u="sng">
                <a:solidFill>
                  <a:schemeClr val="hlink"/>
                </a:solidFill>
                <a:hlinkClick r:id="rId5"/>
              </a:rPr>
              <a:t>Green Banner/Icon - GenAI Permitted Lesson	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u="sng">
                <a:solidFill>
                  <a:schemeClr val="hlink"/>
                </a:solidFill>
                <a:hlinkClick r:id="rId6"/>
              </a:rPr>
              <a:t>Yellow Banner/Icon - GenAI Permitted with Careful Consideration Lesson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1"/>
          <p:cNvPicPr preferRelativeResize="0"/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3000120" y="1056400"/>
            <a:ext cx="733476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1"/>
          <p:cNvSpPr txBox="1"/>
          <p:nvPr>
            <p:ph type="title"/>
          </p:nvPr>
        </p:nvSpPr>
        <p:spPr>
          <a:xfrm>
            <a:off x="838200" y="533400"/>
            <a:ext cx="10515600" cy="91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GenAI Strategies for Course Assignments</a:t>
            </a:r>
            <a:endParaRPr sz="4000"/>
          </a:p>
        </p:txBody>
      </p:sp>
      <p:sp>
        <p:nvSpPr>
          <p:cNvPr id="75" name="Google Shape;75;p11"/>
          <p:cNvSpPr txBox="1"/>
          <p:nvPr>
            <p:ph idx="1" type="body"/>
          </p:nvPr>
        </p:nvSpPr>
        <p:spPr>
          <a:xfrm>
            <a:off x="838200" y="1752600"/>
            <a:ext cx="10509900" cy="419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Course Assignment Icons</a:t>
            </a:r>
            <a:endParaRPr/>
          </a:p>
        </p:txBody>
      </p:sp>
      <p:pic>
        <p:nvPicPr>
          <p:cNvPr id="76" name="Google Shape;7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2975" y="2658700"/>
            <a:ext cx="4885899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2"/>
          <p:cNvPicPr preferRelativeResize="0"/>
          <p:nvPr/>
        </p:nvPicPr>
        <p:blipFill rotWithShape="1">
          <a:blip r:embed="rId3">
            <a:alphaModFix amt="9000"/>
          </a:blip>
          <a:srcRect b="0" l="0" r="0" t="0"/>
          <a:stretch/>
        </p:blipFill>
        <p:spPr>
          <a:xfrm>
            <a:off x="3000120" y="1056400"/>
            <a:ext cx="733476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2"/>
          <p:cNvSpPr txBox="1"/>
          <p:nvPr>
            <p:ph type="title"/>
          </p:nvPr>
        </p:nvSpPr>
        <p:spPr>
          <a:xfrm>
            <a:off x="838200" y="533400"/>
            <a:ext cx="10515600" cy="91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GenAI Strategies for Course Assignments</a:t>
            </a:r>
            <a:endParaRPr sz="4000"/>
          </a:p>
        </p:txBody>
      </p:sp>
      <p:sp>
        <p:nvSpPr>
          <p:cNvPr id="84" name="Google Shape;84;p12"/>
          <p:cNvSpPr txBox="1"/>
          <p:nvPr>
            <p:ph idx="1" type="body"/>
          </p:nvPr>
        </p:nvSpPr>
        <p:spPr>
          <a:xfrm>
            <a:off x="838200" y="1752600"/>
            <a:ext cx="10509900" cy="419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Course Assignment Icons</a:t>
            </a:r>
            <a:endParaRPr/>
          </a:p>
        </p:txBody>
      </p:sp>
      <p:pic>
        <p:nvPicPr>
          <p:cNvPr id="85" name="Google Shape;85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5000" y="2707950"/>
            <a:ext cx="6819900" cy="192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/>
          <p:cNvPicPr preferRelativeResize="0"/>
          <p:nvPr/>
        </p:nvPicPr>
        <p:blipFill rotWithShape="1">
          <a:blip r:embed="rId3">
            <a:alphaModFix amt="9000"/>
          </a:blip>
          <a:srcRect b="10" l="0" r="0" t="0"/>
          <a:stretch/>
        </p:blipFill>
        <p:spPr>
          <a:xfrm>
            <a:off x="3000120" y="1056400"/>
            <a:ext cx="733476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/>
          <p:nvPr>
            <p:ph type="title"/>
          </p:nvPr>
        </p:nvSpPr>
        <p:spPr>
          <a:xfrm>
            <a:off x="838200" y="533400"/>
            <a:ext cx="10515600" cy="91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GenAI Strategies for Course Assignments</a:t>
            </a:r>
            <a:endParaRPr sz="4000"/>
          </a:p>
        </p:txBody>
      </p:sp>
      <p:sp>
        <p:nvSpPr>
          <p:cNvPr id="93" name="Google Shape;93;p13"/>
          <p:cNvSpPr txBox="1"/>
          <p:nvPr>
            <p:ph idx="1" type="body"/>
          </p:nvPr>
        </p:nvSpPr>
        <p:spPr>
          <a:xfrm>
            <a:off x="838200" y="1752600"/>
            <a:ext cx="4807500" cy="727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Course Assignment Icons</a:t>
            </a:r>
            <a:endParaRPr/>
          </a:p>
        </p:txBody>
      </p:sp>
      <p:pic>
        <p:nvPicPr>
          <p:cNvPr id="94" name="Google Shape;9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200" y="2771775"/>
            <a:ext cx="6972300" cy="175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>
            <p:ph type="title"/>
          </p:nvPr>
        </p:nvSpPr>
        <p:spPr>
          <a:xfrm>
            <a:off x="838200" y="533400"/>
            <a:ext cx="10515600" cy="91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Can I Require It In My Course?</a:t>
            </a:r>
            <a:endParaRPr/>
          </a:p>
        </p:txBody>
      </p:sp>
      <p:sp>
        <p:nvSpPr>
          <p:cNvPr id="101" name="Google Shape;101;p14"/>
          <p:cNvSpPr txBox="1"/>
          <p:nvPr>
            <p:ph idx="1" type="body"/>
          </p:nvPr>
        </p:nvSpPr>
        <p:spPr>
          <a:xfrm>
            <a:off x="838200" y="1752600"/>
            <a:ext cx="10509900" cy="419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85000"/>
          </a:bodyPr>
          <a:lstStyle/>
          <a:p>
            <a:pPr indent="-325755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b="1" lang="en-US"/>
              <a:t>Free Microsoft Copilot</a:t>
            </a:r>
            <a:r>
              <a:rPr lang="en-US"/>
              <a:t> (Bing chat/free version) —</a:t>
            </a:r>
            <a:r>
              <a:rPr b="1" lang="en-US"/>
              <a:t>YES</a:t>
            </a:r>
            <a:r>
              <a:rPr lang="en-US"/>
              <a:t>. Offers commercial data protection, doesn't train the model, and saves no chats. Faculty should provide alternative assessments for students opting out of GenAI use.</a:t>
            </a:r>
            <a:endParaRPr/>
          </a:p>
          <a:p>
            <a:pPr indent="-32575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b="1" lang="en-US" sz="2800"/>
              <a:t>Free vs. M365 Copilot Usage</a:t>
            </a:r>
            <a:r>
              <a:rPr lang="en-US" sz="2800"/>
              <a:t>—Free Copilot is available to all PSU users. M365 Copilot costs $360/year via the Penn State software store. 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M365 PAID Copilot Info</a:t>
            </a:r>
            <a:r>
              <a:rPr lang="en-US" sz="2800"/>
              <a:t>.</a:t>
            </a:r>
            <a:endParaRPr/>
          </a:p>
          <a:p>
            <a:pPr indent="-32575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b="1" lang="en-US"/>
              <a:t>Other LLMs</a:t>
            </a:r>
            <a:r>
              <a:rPr lang="en-US"/>
              <a:t> (ChatGPT, Gemini, Claude)—</a:t>
            </a:r>
            <a:r>
              <a:rPr b="1" lang="en-US"/>
              <a:t>NO</a:t>
            </a:r>
            <a:r>
              <a:rPr lang="en-US"/>
              <a:t>. You cannot require students to use these tools or create accounts. Faculty must offer alternate assignments and submit a courseware request before using these tools.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pth">
  <a:themeElements>
    <a:clrScheme name="Depth">
      <a:dk1>
        <a:srgbClr val="000000"/>
      </a:dk1>
      <a:lt1>
        <a:srgbClr val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