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4"/>
  </p:sldMasterIdLst>
  <p:notesMasterIdLst>
    <p:notesMasterId r:id="rId28"/>
  </p:notesMasterIdLst>
  <p:handoutMasterIdLst>
    <p:handoutMasterId r:id="rId29"/>
  </p:handoutMasterIdLst>
  <p:sldIdLst>
    <p:sldId id="260" r:id="rId5"/>
    <p:sldId id="273" r:id="rId6"/>
    <p:sldId id="281" r:id="rId7"/>
    <p:sldId id="277" r:id="rId8"/>
    <p:sldId id="279" r:id="rId9"/>
    <p:sldId id="262" r:id="rId10"/>
    <p:sldId id="263" r:id="rId11"/>
    <p:sldId id="264" r:id="rId12"/>
    <p:sldId id="265" r:id="rId13"/>
    <p:sldId id="266" r:id="rId14"/>
    <p:sldId id="267" r:id="rId15"/>
    <p:sldId id="268" r:id="rId16"/>
    <p:sldId id="269" r:id="rId17"/>
    <p:sldId id="270" r:id="rId18"/>
    <p:sldId id="261" r:id="rId19"/>
    <p:sldId id="271" r:id="rId20"/>
    <p:sldId id="272" r:id="rId21"/>
    <p:sldId id="275" r:id="rId22"/>
    <p:sldId id="280" r:id="rId23"/>
    <p:sldId id="274" r:id="rId24"/>
    <p:sldId id="278" r:id="rId25"/>
    <p:sldId id="276" r:id="rId26"/>
    <p:sldId id="259"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2D6E2"/>
    <a:srgbClr val="1E40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390FB7-F4DC-BBB5-F0B7-00F43E72F143}" v="9" dt="2021-08-30T14:15:59.888"/>
    <p1510:client id="{47BA636F-92DE-B74D-BB4F-AA37DC2A30B5}" v="2" dt="2021-08-30T13:38:07.572"/>
    <p1510:client id="{FC7F0A13-09EB-65A5-AB0A-253B0AF3B4EC}" v="1" dt="2021-08-30T13:27:42.120"/>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737"/>
  </p:normalViewPr>
  <p:slideViewPr>
    <p:cSldViewPr snapToGrid="0">
      <p:cViewPr varScale="1">
        <p:scale>
          <a:sx n="102" d="100"/>
          <a:sy n="102" d="100"/>
        </p:scale>
        <p:origin x="192" y="44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p:scale>
          <a:sx n="1" d="2"/>
          <a:sy n="1" d="2"/>
        </p:scale>
        <p:origin x="5320" y="152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FEDAE68-E25C-8F4F-BE63-FA26380E479E}" type="datetimeFigureOut">
              <a:rPr lang="en-US" smtClean="0"/>
              <a:t>10/17/25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D9FE539-B311-2F47-A9B7-833309DE2491}" type="slidenum">
              <a:rPr lang="en-US" smtClean="0"/>
              <a:t>‹#›</a:t>
            </a:fld>
            <a:endParaRPr lang="en-US"/>
          </a:p>
        </p:txBody>
      </p:sp>
    </p:spTree>
    <p:extLst>
      <p:ext uri="{BB962C8B-B14F-4D97-AF65-F5344CB8AC3E}">
        <p14:creationId xmlns:p14="http://schemas.microsoft.com/office/powerpoint/2010/main" val="12581980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68D91F-9BDD-6844-B35F-D4099F8E8832}" type="datetimeFigureOut">
              <a:rPr lang="en-US" smtClean="0"/>
              <a:t>10/17/25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78E8F8-162C-F54D-95E5-0E83B97467EF}" type="slidenum">
              <a:rPr lang="en-US" smtClean="0"/>
              <a:t>‹#›</a:t>
            </a:fld>
            <a:endParaRPr lang="en-US"/>
          </a:p>
        </p:txBody>
      </p:sp>
    </p:spTree>
    <p:extLst>
      <p:ext uri="{BB962C8B-B14F-4D97-AF65-F5344CB8AC3E}">
        <p14:creationId xmlns:p14="http://schemas.microsoft.com/office/powerpoint/2010/main" val="32421176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78E8F8-162C-F54D-95E5-0E83B97467EF}" type="slidenum">
              <a:rPr lang="en-US" smtClean="0"/>
              <a:t>4</a:t>
            </a:fld>
            <a:endParaRPr lang="en-US"/>
          </a:p>
        </p:txBody>
      </p:sp>
    </p:spTree>
    <p:extLst>
      <p:ext uri="{BB962C8B-B14F-4D97-AF65-F5344CB8AC3E}">
        <p14:creationId xmlns:p14="http://schemas.microsoft.com/office/powerpoint/2010/main" val="3969849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Objectives, Advanced Organizer, Titles and Headings, Short Paragraphs, Knowledge Checks, and a Summary all feed into a chunk of content. Multiple chunks of content feed into and objectives. Multiple objectives feed into the course goal.</a:t>
            </a:r>
          </a:p>
        </p:txBody>
      </p:sp>
      <p:sp>
        <p:nvSpPr>
          <p:cNvPr id="4" name="Slide Number Placeholder 3"/>
          <p:cNvSpPr>
            <a:spLocks noGrp="1"/>
          </p:cNvSpPr>
          <p:nvPr>
            <p:ph type="sldNum" sz="quarter" idx="5"/>
          </p:nvPr>
        </p:nvSpPr>
        <p:spPr/>
        <p:txBody>
          <a:bodyPr/>
          <a:lstStyle/>
          <a:p>
            <a:fld id="{EE78E8F8-162C-F54D-95E5-0E83B97467EF}" type="slidenum">
              <a:rPr lang="en-US" smtClean="0"/>
              <a:t>17</a:t>
            </a:fld>
            <a:endParaRPr lang="en-US"/>
          </a:p>
        </p:txBody>
      </p:sp>
    </p:spTree>
    <p:extLst>
      <p:ext uri="{BB962C8B-B14F-4D97-AF65-F5344CB8AC3E}">
        <p14:creationId xmlns:p14="http://schemas.microsoft.com/office/powerpoint/2010/main" val="418514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78E8F8-162C-F54D-95E5-0E83B97467EF}" type="slidenum">
              <a:rPr lang="en-US" smtClean="0"/>
              <a:t>18</a:t>
            </a:fld>
            <a:endParaRPr lang="en-US"/>
          </a:p>
        </p:txBody>
      </p:sp>
    </p:spTree>
    <p:extLst>
      <p:ext uri="{BB962C8B-B14F-4D97-AF65-F5344CB8AC3E}">
        <p14:creationId xmlns:p14="http://schemas.microsoft.com/office/powerpoint/2010/main" val="8491174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1E407C"/>
        </a:solidFill>
        <a:effectLst/>
      </p:bgPr>
    </p:bg>
    <p:spTree>
      <p:nvGrpSpPr>
        <p:cNvPr id="1" name=""/>
        <p:cNvGrpSpPr/>
        <p:nvPr/>
      </p:nvGrpSpPr>
      <p:grpSpPr>
        <a:xfrm>
          <a:off x="0" y="0"/>
          <a:ext cx="0" cy="0"/>
          <a:chOff x="0" y="0"/>
          <a:chExt cx="0" cy="0"/>
        </a:xfrm>
      </p:grpSpPr>
      <p:pic>
        <p:nvPicPr>
          <p:cNvPr id="6" name="Picture 2" descr="Smeal Academy">
            <a:extLst>
              <a:ext uri="{FF2B5EF4-FFF2-40B4-BE49-F238E27FC236}">
                <a16:creationId xmlns:a16="http://schemas.microsoft.com/office/drawing/2014/main" id="{F80738D4-8215-0ECC-8B3A-E1444928230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05313" y="138861"/>
            <a:ext cx="8175798" cy="1881554"/>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183A359-007F-4CB1-B572-FB92F5AE8CBD}"/>
              </a:ext>
            </a:extLst>
          </p:cNvPr>
          <p:cNvSpPr>
            <a:spLocks noGrp="1"/>
          </p:cNvSpPr>
          <p:nvPr>
            <p:ph type="title"/>
          </p:nvPr>
        </p:nvSpPr>
        <p:spPr>
          <a:xfrm>
            <a:off x="838200" y="2015335"/>
            <a:ext cx="10515600" cy="914400"/>
          </a:xfrm>
        </p:spPr>
        <p:txBody>
          <a:bodyPr anchor="t" anchorCtr="0"/>
          <a:lstStyle>
            <a:lvl1pPr>
              <a:defRPr>
                <a:solidFill>
                  <a:schemeClr val="tx1"/>
                </a:solidFill>
              </a:defRPr>
            </a:lvl1pPr>
          </a:lstStyle>
          <a:p>
            <a:r>
              <a:rPr lang="en-US" dirty="0"/>
              <a:t>Click to edit Master title style</a:t>
            </a:r>
          </a:p>
        </p:txBody>
      </p:sp>
      <p:sp>
        <p:nvSpPr>
          <p:cNvPr id="8" name="Content Placeholder 2">
            <a:extLst>
              <a:ext uri="{FF2B5EF4-FFF2-40B4-BE49-F238E27FC236}">
                <a16:creationId xmlns:a16="http://schemas.microsoft.com/office/drawing/2014/main" id="{7586F543-018D-EEA1-8D4E-10E3B34196E1}"/>
              </a:ext>
            </a:extLst>
          </p:cNvPr>
          <p:cNvSpPr>
            <a:spLocks noGrp="1"/>
          </p:cNvSpPr>
          <p:nvPr>
            <p:ph idx="1"/>
          </p:nvPr>
        </p:nvSpPr>
        <p:spPr>
          <a:xfrm>
            <a:off x="838200" y="3119120"/>
            <a:ext cx="10510024" cy="2824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67968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838200" y="533400"/>
            <a:ext cx="10515600" cy="914400"/>
          </a:xfrm>
        </p:spPr>
        <p:txBody>
          <a:bodyPr anchor="t" anchorCtr="0"/>
          <a:lstStyle>
            <a:lvl1pPr>
              <a:defRPr>
                <a:solidFill>
                  <a:schemeClr val="tx1"/>
                </a:solidFill>
              </a:defRPr>
            </a:lvl1pPr>
          </a:lstStyle>
          <a:p>
            <a:r>
              <a:rPr lang="en-US" dirty="0"/>
              <a:t>Click to edit Master title style</a:t>
            </a:r>
          </a:p>
        </p:txBody>
      </p:sp>
      <p:sp>
        <p:nvSpPr>
          <p:cNvPr id="3" name="Content Placeholder 2"/>
          <p:cNvSpPr>
            <a:spLocks noGrp="1"/>
          </p:cNvSpPr>
          <p:nvPr>
            <p:ph idx="1"/>
          </p:nvPr>
        </p:nvSpPr>
        <p:spPr>
          <a:xfrm>
            <a:off x="838200" y="1752600"/>
            <a:ext cx="10510024"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2">
            <a:extLst>
              <a:ext uri="{FF2B5EF4-FFF2-40B4-BE49-F238E27FC236}">
                <a16:creationId xmlns:a16="http://schemas.microsoft.com/office/drawing/2014/main" id="{346E36C1-D2F4-D07A-AB2C-EE473C50320D}"/>
              </a:ext>
              <a:ext uri="{C183D7F6-B498-43B3-948B-1728B52AA6E4}">
                <adec:decorative xmlns:adec="http://schemas.microsoft.com/office/drawing/2017/decorative" val="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7731" y="6132985"/>
            <a:ext cx="1028700" cy="40629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a:extLst>
              <a:ext uri="{FF2B5EF4-FFF2-40B4-BE49-F238E27FC236}">
                <a16:creationId xmlns:a16="http://schemas.microsoft.com/office/drawing/2014/main" id="{BC2B3E5B-AAF9-4E09-0039-5E691ECC5198}"/>
              </a:ext>
              <a:ext uri="{C183D7F6-B498-43B3-948B-1728B52AA6E4}">
                <adec:decorative xmlns:adec="http://schemas.microsoft.com/office/drawing/2017/decorative" val="1"/>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623669" y="6132985"/>
            <a:ext cx="2260600" cy="520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014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533400"/>
            <a:ext cx="10515600" cy="914400"/>
          </a:xfrm>
        </p:spPr>
        <p:txBody>
          <a:bodyPr anchor="t" anchorCtr="0"/>
          <a:lstStyle>
            <a:lvl1pPr>
              <a:defRPr>
                <a:solidFill>
                  <a:schemeClr val="tx1"/>
                </a:solidFill>
              </a:defRPr>
            </a:lvl1pPr>
          </a:lstStyle>
          <a:p>
            <a:r>
              <a:rPr lang="en-US" dirty="0"/>
              <a:t>Click to edit Master title style</a:t>
            </a:r>
          </a:p>
        </p:txBody>
      </p:sp>
      <p:sp>
        <p:nvSpPr>
          <p:cNvPr id="3" name="Content Placeholder 2"/>
          <p:cNvSpPr>
            <a:spLocks noGrp="1"/>
          </p:cNvSpPr>
          <p:nvPr>
            <p:ph sz="half" idx="1"/>
          </p:nvPr>
        </p:nvSpPr>
        <p:spPr>
          <a:xfrm>
            <a:off x="838200" y="1752600"/>
            <a:ext cx="5105400" cy="42001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400" y="1752600"/>
            <a:ext cx="5105400" cy="42001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Picture 2">
            <a:extLst>
              <a:ext uri="{FF2B5EF4-FFF2-40B4-BE49-F238E27FC236}">
                <a16:creationId xmlns:a16="http://schemas.microsoft.com/office/drawing/2014/main" id="{488C58B5-3D25-3193-6B16-F34ADCEA1099}"/>
              </a:ext>
              <a:ext uri="{C183D7F6-B498-43B3-948B-1728B52AA6E4}">
                <adec:decorative xmlns:adec="http://schemas.microsoft.com/office/drawing/2017/decorative" val="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7731" y="6132985"/>
            <a:ext cx="1028700" cy="40629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a:extLst>
              <a:ext uri="{FF2B5EF4-FFF2-40B4-BE49-F238E27FC236}">
                <a16:creationId xmlns:a16="http://schemas.microsoft.com/office/drawing/2014/main" id="{2C4C3A10-0234-395C-CAF7-3E30ABF58C3B}"/>
              </a:ext>
              <a:ext uri="{C183D7F6-B498-43B3-948B-1728B52AA6E4}">
                <adec:decorative xmlns:adec="http://schemas.microsoft.com/office/drawing/2017/decorative" val="1"/>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623669" y="6132985"/>
            <a:ext cx="2260600" cy="520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3020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533400"/>
            <a:ext cx="10515600" cy="914400"/>
          </a:xfrm>
        </p:spPr>
        <p:txBody>
          <a:bodyPr anchor="t" anchorCtr="0"/>
          <a:lstStyle>
            <a:lvl1pPr>
              <a:defRPr>
                <a:solidFill>
                  <a:schemeClr val="tx1"/>
                </a:solidFill>
              </a:defRPr>
            </a:lvl1pPr>
          </a:lstStyle>
          <a:p>
            <a:r>
              <a:rPr lang="en-US" dirty="0"/>
              <a:t>Click to edit Master title style</a:t>
            </a:r>
          </a:p>
        </p:txBody>
      </p:sp>
      <p:pic>
        <p:nvPicPr>
          <p:cNvPr id="3" name="Picture 2">
            <a:extLst>
              <a:ext uri="{FF2B5EF4-FFF2-40B4-BE49-F238E27FC236}">
                <a16:creationId xmlns:a16="http://schemas.microsoft.com/office/drawing/2014/main" id="{F8F982F9-2BD2-3019-97B3-97FCD46A86B7}"/>
              </a:ext>
              <a:ext uri="{C183D7F6-B498-43B3-948B-1728B52AA6E4}">
                <adec:decorative xmlns:adec="http://schemas.microsoft.com/office/drawing/2017/decorative" val="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7731" y="6132985"/>
            <a:ext cx="1028700" cy="406293"/>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1D12FD0B-41E1-3439-7E95-1D73A101CFDC}"/>
              </a:ext>
              <a:ext uri="{C183D7F6-B498-43B3-948B-1728B52AA6E4}">
                <adec:decorative xmlns:adec="http://schemas.microsoft.com/office/drawing/2017/decorative" val="1"/>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623669" y="6132985"/>
            <a:ext cx="2260600" cy="520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05993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E407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533400"/>
            <a:ext cx="10515600" cy="914400"/>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p:cNvSpPr>
            <a:spLocks noGrp="1"/>
          </p:cNvSpPr>
          <p:nvPr>
            <p:ph type="body" idx="1"/>
          </p:nvPr>
        </p:nvSpPr>
        <p:spPr>
          <a:xfrm>
            <a:off x="838200" y="1757402"/>
            <a:ext cx="10515600" cy="41861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46025603"/>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700" r:id="rId3"/>
    <p:sldLayoutId id="2147483702" r:id="rId4"/>
  </p:sldLayoutIdLst>
  <p:txStyles>
    <p:titleStyle>
      <a:lvl1pPr algn="l" defTabSz="914377" rtl="0" eaLnBrk="1" latinLnBrk="0" hangingPunct="1">
        <a:lnSpc>
          <a:spcPct val="90000"/>
        </a:lnSpc>
        <a:spcBef>
          <a:spcPct val="0"/>
        </a:spcBef>
        <a:buNone/>
        <a:defRPr sz="5400" b="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personal.psu.edu/bxb11/MMinEd/text.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pennstateoffice365.sharepoint.com/:v:/s/eLDIGSharepoint/Eb8Et3dbyF1MhvZBrb4RlIkBAc8nbvaAzgBrCxyQCNbP6w?e=zZl4sW"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courses.smeal.psu.edu/eldiginnovations/eLDIG-Innovations/2022/06/ba888-test.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psu.instructure.com/courses/1821681/quizzes/4517797/take?preview=1"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app.7taps.com/RQq2CQj7h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827ED-14F3-B548-8004-DCBD3963F2CB}"/>
              </a:ext>
            </a:extLst>
          </p:cNvPr>
          <p:cNvSpPr>
            <a:spLocks noGrp="1"/>
          </p:cNvSpPr>
          <p:nvPr>
            <p:ph type="title"/>
          </p:nvPr>
        </p:nvSpPr>
        <p:spPr/>
        <p:txBody>
          <a:bodyPr>
            <a:normAutofit fontScale="90000"/>
          </a:bodyPr>
          <a:lstStyle/>
          <a:p>
            <a:pPr algn="ctr"/>
            <a:r>
              <a:rPr lang="en-US" dirty="0">
                <a:solidFill>
                  <a:schemeClr val="tx1"/>
                </a:solidFill>
              </a:rPr>
              <a:t>Engaging Students via Microlearning</a:t>
            </a:r>
          </a:p>
        </p:txBody>
      </p:sp>
      <p:sp>
        <p:nvSpPr>
          <p:cNvPr id="3" name="Content Placeholder 2">
            <a:extLst>
              <a:ext uri="{FF2B5EF4-FFF2-40B4-BE49-F238E27FC236}">
                <a16:creationId xmlns:a16="http://schemas.microsoft.com/office/drawing/2014/main" id="{D74A18DB-4760-3F4E-8FDC-27E928BA68D0}"/>
              </a:ext>
            </a:extLst>
          </p:cNvPr>
          <p:cNvSpPr>
            <a:spLocks noGrp="1"/>
          </p:cNvSpPr>
          <p:nvPr>
            <p:ph idx="1"/>
          </p:nvPr>
        </p:nvSpPr>
        <p:spPr/>
        <p:txBody>
          <a:bodyPr vert="horz" lIns="91440" tIns="45720" rIns="91440" bIns="45720" rtlCol="0" anchor="t">
            <a:normAutofit/>
          </a:bodyPr>
          <a:lstStyle/>
          <a:p>
            <a:pPr marL="0" indent="0" algn="ctr" fontAlgn="base">
              <a:buNone/>
            </a:pPr>
            <a:r>
              <a:rPr lang="en-US" sz="3200" b="1" dirty="0"/>
              <a:t>Brett Bixler​</a:t>
            </a:r>
          </a:p>
          <a:p>
            <a:pPr marL="0" indent="0" algn="ctr" fontAlgn="base">
              <a:buNone/>
            </a:pPr>
            <a:r>
              <a:rPr lang="en-US" sz="3200" b="1" dirty="0"/>
              <a:t>Instructional Designer​</a:t>
            </a:r>
          </a:p>
          <a:p>
            <a:pPr marL="0" indent="0" algn="ctr" fontAlgn="base">
              <a:buNone/>
            </a:pPr>
            <a:r>
              <a:rPr lang="en-US" sz="3200" b="1" dirty="0"/>
              <a:t>e-Learning Design Innovation Group (</a:t>
            </a:r>
            <a:r>
              <a:rPr lang="en-US" sz="3200" b="1" dirty="0" err="1"/>
              <a:t>eLDIG</a:t>
            </a:r>
            <a:r>
              <a:rPr lang="en-US" sz="3200" b="1" dirty="0"/>
              <a:t>)​</a:t>
            </a:r>
          </a:p>
          <a:p>
            <a:pPr marL="0" indent="0" algn="ctr" fontAlgn="base">
              <a:buNone/>
            </a:pPr>
            <a:r>
              <a:rPr lang="en-US" sz="3200" b="1" dirty="0"/>
              <a:t>Smeal College of Business​</a:t>
            </a:r>
          </a:p>
          <a:p>
            <a:pPr marL="0" indent="0" algn="ctr" fontAlgn="base">
              <a:buNone/>
            </a:pPr>
            <a:r>
              <a:rPr lang="en-US" sz="3200" b="1" dirty="0"/>
              <a:t>Penn State University​</a:t>
            </a:r>
          </a:p>
          <a:p>
            <a:pPr marL="0" indent="0" algn="ctr" fontAlgn="base">
              <a:buNone/>
            </a:pPr>
            <a:endParaRPr lang="en-US" dirty="0"/>
          </a:p>
          <a:p>
            <a:pPr marL="0" indent="0" algn="ctr">
              <a:buNone/>
            </a:pPr>
            <a:endParaRPr lang="en-US" dirty="0">
              <a:solidFill>
                <a:srgbClr val="A2D6E2"/>
              </a:solidFill>
            </a:endParaRPr>
          </a:p>
        </p:txBody>
      </p:sp>
      <p:pic>
        <p:nvPicPr>
          <p:cNvPr id="4" name="Picture 2">
            <a:extLst>
              <a:ext uri="{FF2B5EF4-FFF2-40B4-BE49-F238E27FC236}">
                <a16:creationId xmlns:a16="http://schemas.microsoft.com/office/drawing/2014/main" id="{6C0579EB-6483-5047-82B7-ED7BA15DE080}"/>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5313" y="149747"/>
            <a:ext cx="8175798" cy="18815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0117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57151-5A76-B249-8080-54DB3CA2AAE0}"/>
              </a:ext>
            </a:extLst>
          </p:cNvPr>
          <p:cNvSpPr>
            <a:spLocks noGrp="1"/>
          </p:cNvSpPr>
          <p:nvPr>
            <p:ph type="title"/>
          </p:nvPr>
        </p:nvSpPr>
        <p:spPr/>
        <p:txBody>
          <a:bodyPr/>
          <a:lstStyle/>
          <a:p>
            <a:r>
              <a:rPr lang="en-US" dirty="0">
                <a:solidFill>
                  <a:schemeClr val="tx1"/>
                </a:solidFill>
              </a:rPr>
              <a:t>This is BETTER! 4</a:t>
            </a:r>
          </a:p>
        </p:txBody>
      </p:sp>
      <p:sp>
        <p:nvSpPr>
          <p:cNvPr id="3" name="Content Placeholder 2">
            <a:extLst>
              <a:ext uri="{FF2B5EF4-FFF2-40B4-BE49-F238E27FC236}">
                <a16:creationId xmlns:a16="http://schemas.microsoft.com/office/drawing/2014/main" id="{38387361-B62D-9643-B733-EFC92273DFD0}"/>
              </a:ext>
            </a:extLst>
          </p:cNvPr>
          <p:cNvSpPr>
            <a:spLocks noGrp="1"/>
          </p:cNvSpPr>
          <p:nvPr>
            <p:ph idx="1"/>
          </p:nvPr>
        </p:nvSpPr>
        <p:spPr/>
        <p:txBody>
          <a:bodyPr>
            <a:noAutofit/>
          </a:bodyPr>
          <a:lstStyle/>
          <a:p>
            <a:pPr marL="0" indent="0">
              <a:buNone/>
            </a:pPr>
            <a:r>
              <a:rPr lang="en-US" dirty="0"/>
              <a:t>Of all the elements, according to Aristotle, plot was the most important; he referred to it as:</a:t>
            </a:r>
          </a:p>
          <a:p>
            <a:r>
              <a:rPr lang="en-US" dirty="0"/>
              <a:t>"The first principle"</a:t>
            </a:r>
          </a:p>
          <a:p>
            <a:r>
              <a:rPr lang="en-US" dirty="0"/>
              <a:t>"The soul of tragedy"</a:t>
            </a:r>
          </a:p>
          <a:p>
            <a:r>
              <a:rPr lang="en-US" dirty="0"/>
              <a:t>"The first and most important part of Tragedy"</a:t>
            </a:r>
          </a:p>
          <a:p>
            <a:r>
              <a:rPr lang="en-US" dirty="0"/>
              <a:t>"The first level of all imitation"</a:t>
            </a:r>
          </a:p>
          <a:p>
            <a:pPr marL="0" indent="0">
              <a:lnSpc>
                <a:spcPct val="100000"/>
              </a:lnSpc>
              <a:spcBef>
                <a:spcPts val="0"/>
              </a:spcBef>
              <a:buNone/>
              <a:tabLst>
                <a:tab pos="1876425" algn="l"/>
              </a:tabLst>
            </a:pPr>
            <a:endParaRPr lang="en-US" sz="2400" dirty="0"/>
          </a:p>
        </p:txBody>
      </p:sp>
    </p:spTree>
    <p:extLst>
      <p:ext uri="{BB962C8B-B14F-4D97-AF65-F5344CB8AC3E}">
        <p14:creationId xmlns:p14="http://schemas.microsoft.com/office/powerpoint/2010/main" val="1409597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57151-5A76-B249-8080-54DB3CA2AAE0}"/>
              </a:ext>
            </a:extLst>
          </p:cNvPr>
          <p:cNvSpPr>
            <a:spLocks noGrp="1"/>
          </p:cNvSpPr>
          <p:nvPr>
            <p:ph type="title"/>
          </p:nvPr>
        </p:nvSpPr>
        <p:spPr/>
        <p:txBody>
          <a:bodyPr/>
          <a:lstStyle/>
          <a:p>
            <a:r>
              <a:rPr lang="en-US" dirty="0">
                <a:solidFill>
                  <a:schemeClr val="tx1"/>
                </a:solidFill>
              </a:rPr>
              <a:t>This is BETTER! 5</a:t>
            </a:r>
          </a:p>
        </p:txBody>
      </p:sp>
      <p:sp>
        <p:nvSpPr>
          <p:cNvPr id="3" name="Content Placeholder 2">
            <a:extLst>
              <a:ext uri="{FF2B5EF4-FFF2-40B4-BE49-F238E27FC236}">
                <a16:creationId xmlns:a16="http://schemas.microsoft.com/office/drawing/2014/main" id="{38387361-B62D-9643-B733-EFC92273DFD0}"/>
              </a:ext>
            </a:extLst>
          </p:cNvPr>
          <p:cNvSpPr>
            <a:spLocks noGrp="1"/>
          </p:cNvSpPr>
          <p:nvPr>
            <p:ph idx="1"/>
          </p:nvPr>
        </p:nvSpPr>
        <p:spPr/>
        <p:txBody>
          <a:bodyPr>
            <a:noAutofit/>
          </a:bodyPr>
          <a:lstStyle/>
          <a:p>
            <a:pPr marL="0" indent="0">
              <a:buNone/>
            </a:pPr>
            <a:r>
              <a:rPr lang="en-US" dirty="0"/>
              <a:t>He believed a play needed a strong storyline in order to accomplish its purpose. You need a story that demonstrates such a quest--just as Shakespeare did in Hamlet.</a:t>
            </a:r>
          </a:p>
          <a:p>
            <a:pPr marL="0" indent="0">
              <a:buNone/>
            </a:pPr>
            <a:r>
              <a:rPr lang="en-US" dirty="0"/>
              <a:t>"Plot," he said, "is the imitation of the action.”</a:t>
            </a:r>
          </a:p>
          <a:p>
            <a:pPr marL="0" indent="0">
              <a:buNone/>
            </a:pPr>
            <a:r>
              <a:rPr lang="en-US" dirty="0"/>
              <a:t>By "action" in this instance he meant the one major profound deed that the play will depict. Plot now becomes the way to depict or imitate that deed.</a:t>
            </a:r>
          </a:p>
          <a:p>
            <a:pPr marL="0" indent="0">
              <a:lnSpc>
                <a:spcPct val="100000"/>
              </a:lnSpc>
              <a:spcBef>
                <a:spcPts val="0"/>
              </a:spcBef>
              <a:buNone/>
              <a:tabLst>
                <a:tab pos="1876425" algn="l"/>
              </a:tabLst>
            </a:pPr>
            <a:endParaRPr lang="en-US" sz="2400" dirty="0"/>
          </a:p>
        </p:txBody>
      </p:sp>
    </p:spTree>
    <p:extLst>
      <p:ext uri="{BB962C8B-B14F-4D97-AF65-F5344CB8AC3E}">
        <p14:creationId xmlns:p14="http://schemas.microsoft.com/office/powerpoint/2010/main" val="1205516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57151-5A76-B249-8080-54DB3CA2AAE0}"/>
              </a:ext>
            </a:extLst>
          </p:cNvPr>
          <p:cNvSpPr>
            <a:spLocks noGrp="1"/>
          </p:cNvSpPr>
          <p:nvPr>
            <p:ph type="title"/>
          </p:nvPr>
        </p:nvSpPr>
        <p:spPr/>
        <p:txBody>
          <a:bodyPr/>
          <a:lstStyle/>
          <a:p>
            <a:r>
              <a:rPr lang="en-US" dirty="0">
                <a:solidFill>
                  <a:schemeClr val="tx1"/>
                </a:solidFill>
              </a:rPr>
              <a:t>This is BETTER! 6</a:t>
            </a:r>
          </a:p>
        </p:txBody>
      </p:sp>
      <p:sp>
        <p:nvSpPr>
          <p:cNvPr id="3" name="Content Placeholder 2">
            <a:extLst>
              <a:ext uri="{FF2B5EF4-FFF2-40B4-BE49-F238E27FC236}">
                <a16:creationId xmlns:a16="http://schemas.microsoft.com/office/drawing/2014/main" id="{38387361-B62D-9643-B733-EFC92273DFD0}"/>
              </a:ext>
            </a:extLst>
          </p:cNvPr>
          <p:cNvSpPr>
            <a:spLocks noGrp="1"/>
          </p:cNvSpPr>
          <p:nvPr>
            <p:ph idx="1"/>
          </p:nvPr>
        </p:nvSpPr>
        <p:spPr/>
        <p:txBody>
          <a:bodyPr>
            <a:noAutofit/>
          </a:bodyPr>
          <a:lstStyle/>
          <a:p>
            <a:pPr marL="0" indent="0">
              <a:buNone/>
            </a:pPr>
            <a:r>
              <a:rPr lang="en-US" sz="3200" dirty="0"/>
              <a:t>Follow-up Questions</a:t>
            </a:r>
          </a:p>
          <a:p>
            <a:r>
              <a:rPr lang="en-US" sz="3200" dirty="0"/>
              <a:t>What are the six elements of a Greek tragedy?</a:t>
            </a:r>
          </a:p>
          <a:p>
            <a:r>
              <a:rPr lang="en-US" sz="3200" dirty="0"/>
              <a:t>How does Aristotle describe a plot? List all four ways.</a:t>
            </a:r>
            <a:br>
              <a:rPr lang="en-US" dirty="0"/>
            </a:br>
            <a:endParaRPr lang="en-US" sz="2400" dirty="0"/>
          </a:p>
        </p:txBody>
      </p:sp>
    </p:spTree>
    <p:extLst>
      <p:ext uri="{BB962C8B-B14F-4D97-AF65-F5344CB8AC3E}">
        <p14:creationId xmlns:p14="http://schemas.microsoft.com/office/powerpoint/2010/main" val="2487724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57151-5A76-B249-8080-54DB3CA2AAE0}"/>
              </a:ext>
            </a:extLst>
          </p:cNvPr>
          <p:cNvSpPr>
            <a:spLocks noGrp="1"/>
          </p:cNvSpPr>
          <p:nvPr>
            <p:ph type="title"/>
          </p:nvPr>
        </p:nvSpPr>
        <p:spPr/>
        <p:txBody>
          <a:bodyPr/>
          <a:lstStyle/>
          <a:p>
            <a:r>
              <a:rPr lang="en-US" dirty="0">
                <a:solidFill>
                  <a:schemeClr val="tx1"/>
                </a:solidFill>
              </a:rPr>
              <a:t>This is BETTER! 7</a:t>
            </a:r>
          </a:p>
        </p:txBody>
      </p:sp>
      <p:sp>
        <p:nvSpPr>
          <p:cNvPr id="3" name="Content Placeholder 2">
            <a:extLst>
              <a:ext uri="{FF2B5EF4-FFF2-40B4-BE49-F238E27FC236}">
                <a16:creationId xmlns:a16="http://schemas.microsoft.com/office/drawing/2014/main" id="{38387361-B62D-9643-B733-EFC92273DFD0}"/>
              </a:ext>
            </a:extLst>
          </p:cNvPr>
          <p:cNvSpPr>
            <a:spLocks noGrp="1"/>
          </p:cNvSpPr>
          <p:nvPr>
            <p:ph idx="1"/>
          </p:nvPr>
        </p:nvSpPr>
        <p:spPr/>
        <p:txBody>
          <a:bodyPr>
            <a:noAutofit/>
          </a:bodyPr>
          <a:lstStyle/>
          <a:p>
            <a:pPr marL="0" indent="0">
              <a:buNone/>
            </a:pPr>
            <a:r>
              <a:rPr lang="en-US" sz="3200" dirty="0"/>
              <a:t>Summary</a:t>
            </a:r>
          </a:p>
          <a:p>
            <a:pPr marL="0" indent="0">
              <a:buNone/>
            </a:pPr>
            <a:r>
              <a:rPr lang="en-US" sz="3200" dirty="0"/>
              <a:t>Aristotle believed that a Greek tragedy contained the following elements:</a:t>
            </a:r>
          </a:p>
          <a:p>
            <a:r>
              <a:rPr lang="en-US" sz="2400" dirty="0"/>
              <a:t>Plot</a:t>
            </a:r>
          </a:p>
          <a:p>
            <a:r>
              <a:rPr lang="en-US" sz="2400" dirty="0"/>
              <a:t>Character</a:t>
            </a:r>
          </a:p>
          <a:p>
            <a:r>
              <a:rPr lang="en-US" sz="2400" dirty="0"/>
              <a:t>Thought</a:t>
            </a:r>
          </a:p>
          <a:p>
            <a:r>
              <a:rPr lang="en-US" sz="2400" dirty="0"/>
              <a:t>Diction</a:t>
            </a:r>
          </a:p>
          <a:p>
            <a:r>
              <a:rPr lang="en-US" sz="2400" dirty="0"/>
              <a:t>Music</a:t>
            </a:r>
          </a:p>
          <a:p>
            <a:r>
              <a:rPr lang="en-US" sz="2400" dirty="0"/>
              <a:t>Spectacle</a:t>
            </a:r>
          </a:p>
          <a:p>
            <a:endParaRPr lang="en-US" sz="2400" dirty="0"/>
          </a:p>
        </p:txBody>
      </p:sp>
    </p:spTree>
    <p:extLst>
      <p:ext uri="{BB962C8B-B14F-4D97-AF65-F5344CB8AC3E}">
        <p14:creationId xmlns:p14="http://schemas.microsoft.com/office/powerpoint/2010/main" val="39766033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57151-5A76-B249-8080-54DB3CA2AAE0}"/>
              </a:ext>
            </a:extLst>
          </p:cNvPr>
          <p:cNvSpPr>
            <a:spLocks noGrp="1"/>
          </p:cNvSpPr>
          <p:nvPr>
            <p:ph type="title"/>
          </p:nvPr>
        </p:nvSpPr>
        <p:spPr/>
        <p:txBody>
          <a:bodyPr/>
          <a:lstStyle/>
          <a:p>
            <a:r>
              <a:rPr lang="en-US" dirty="0">
                <a:solidFill>
                  <a:schemeClr val="tx1"/>
                </a:solidFill>
              </a:rPr>
              <a:t>This is BETTER! 8</a:t>
            </a:r>
          </a:p>
        </p:txBody>
      </p:sp>
      <p:sp>
        <p:nvSpPr>
          <p:cNvPr id="3" name="Content Placeholder 2">
            <a:extLst>
              <a:ext uri="{FF2B5EF4-FFF2-40B4-BE49-F238E27FC236}">
                <a16:creationId xmlns:a16="http://schemas.microsoft.com/office/drawing/2014/main" id="{38387361-B62D-9643-B733-EFC92273DFD0}"/>
              </a:ext>
            </a:extLst>
          </p:cNvPr>
          <p:cNvSpPr>
            <a:spLocks noGrp="1"/>
          </p:cNvSpPr>
          <p:nvPr>
            <p:ph idx="1"/>
          </p:nvPr>
        </p:nvSpPr>
        <p:spPr>
          <a:xfrm>
            <a:off x="838200" y="1578428"/>
            <a:ext cx="10510024" cy="3407229"/>
          </a:xfrm>
        </p:spPr>
        <p:txBody>
          <a:bodyPr>
            <a:noAutofit/>
          </a:bodyPr>
          <a:lstStyle/>
          <a:p>
            <a:pPr marL="0" indent="0">
              <a:buNone/>
            </a:pPr>
            <a:r>
              <a:rPr lang="en-US" sz="3200" dirty="0"/>
              <a:t>Of these, he believed that plot was the most important. He referred to it as:</a:t>
            </a:r>
          </a:p>
          <a:p>
            <a:r>
              <a:rPr lang="en-US" sz="3200" dirty="0"/>
              <a:t>"The first principle"</a:t>
            </a:r>
          </a:p>
          <a:p>
            <a:r>
              <a:rPr lang="en-US" sz="3200" dirty="0"/>
              <a:t>"The soul of tragedy"</a:t>
            </a:r>
          </a:p>
          <a:p>
            <a:r>
              <a:rPr lang="en-US" sz="3200" dirty="0"/>
              <a:t>"The first and most important part of Tragedy"</a:t>
            </a:r>
          </a:p>
          <a:p>
            <a:r>
              <a:rPr lang="en-US" sz="3200" dirty="0"/>
              <a:t>"The first level of all imitation"</a:t>
            </a:r>
          </a:p>
        </p:txBody>
      </p:sp>
      <p:sp>
        <p:nvSpPr>
          <p:cNvPr id="6" name="Rounded Rectangle 5">
            <a:hlinkClick r:id="rId2" highlightClick="1"/>
            <a:extLst>
              <a:ext uri="{FF2B5EF4-FFF2-40B4-BE49-F238E27FC236}">
                <a16:creationId xmlns:a16="http://schemas.microsoft.com/office/drawing/2014/main" id="{8CE1A7C0-12DD-5B05-21EA-DE3AB62A66D5}"/>
              </a:ext>
            </a:extLst>
          </p:cNvPr>
          <p:cNvSpPr/>
          <p:nvPr/>
        </p:nvSpPr>
        <p:spPr>
          <a:xfrm>
            <a:off x="2669655" y="5236029"/>
            <a:ext cx="6847114" cy="896956"/>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dirty="0"/>
              <a:t>See the full example…</a:t>
            </a:r>
          </a:p>
        </p:txBody>
      </p:sp>
    </p:spTree>
    <p:extLst>
      <p:ext uri="{BB962C8B-B14F-4D97-AF65-F5344CB8AC3E}">
        <p14:creationId xmlns:p14="http://schemas.microsoft.com/office/powerpoint/2010/main" val="115949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57151-5A76-B249-8080-54DB3CA2AAE0}"/>
              </a:ext>
            </a:extLst>
          </p:cNvPr>
          <p:cNvSpPr>
            <a:spLocks noGrp="1"/>
          </p:cNvSpPr>
          <p:nvPr>
            <p:ph type="title"/>
          </p:nvPr>
        </p:nvSpPr>
        <p:spPr/>
        <p:txBody>
          <a:bodyPr/>
          <a:lstStyle/>
          <a:p>
            <a:r>
              <a:rPr lang="en-US" dirty="0">
                <a:solidFill>
                  <a:schemeClr val="tx1"/>
                </a:solidFill>
              </a:rPr>
              <a:t>What Was Done Here?</a:t>
            </a:r>
          </a:p>
        </p:txBody>
      </p:sp>
      <p:sp>
        <p:nvSpPr>
          <p:cNvPr id="3" name="Content Placeholder 2">
            <a:extLst>
              <a:ext uri="{FF2B5EF4-FFF2-40B4-BE49-F238E27FC236}">
                <a16:creationId xmlns:a16="http://schemas.microsoft.com/office/drawing/2014/main" id="{38387361-B62D-9643-B733-EFC92273DFD0}"/>
              </a:ext>
            </a:extLst>
          </p:cNvPr>
          <p:cNvSpPr>
            <a:spLocks noGrp="1"/>
          </p:cNvSpPr>
          <p:nvPr>
            <p:ph idx="1"/>
          </p:nvPr>
        </p:nvSpPr>
        <p:spPr/>
        <p:txBody>
          <a:bodyPr>
            <a:normAutofit fontScale="92500" lnSpcReduction="20000"/>
          </a:bodyPr>
          <a:lstStyle/>
          <a:p>
            <a:r>
              <a:rPr lang="en-US" dirty="0"/>
              <a:t>Objective(s) listed.</a:t>
            </a:r>
          </a:p>
          <a:p>
            <a:r>
              <a:rPr lang="en-US" dirty="0"/>
              <a:t>Advanced organizer provided.</a:t>
            </a:r>
          </a:p>
          <a:p>
            <a:r>
              <a:rPr lang="en-US" dirty="0"/>
              <a:t>Titles used to divide major sections.</a:t>
            </a:r>
          </a:p>
          <a:p>
            <a:r>
              <a:rPr lang="en-US" dirty="0"/>
              <a:t>Headings used to sub-divide a major section.</a:t>
            </a:r>
          </a:p>
          <a:p>
            <a:r>
              <a:rPr lang="en-US" dirty="0"/>
              <a:t>The text body was divided into paragraphs with plenty of white space. Avoid small font sizes (below 12 point).</a:t>
            </a:r>
          </a:p>
          <a:p>
            <a:pPr lvl="1"/>
            <a:r>
              <a:rPr lang="en-US" dirty="0"/>
              <a:t>Short sentences used.</a:t>
            </a:r>
          </a:p>
          <a:p>
            <a:pPr lvl="1"/>
            <a:r>
              <a:rPr lang="en-US" dirty="0"/>
              <a:t>Bolding (via the Strong style) applied to emphasize key points/words.</a:t>
            </a:r>
          </a:p>
          <a:p>
            <a:r>
              <a:rPr lang="en-US" dirty="0"/>
              <a:t>Questions and feedback used periodically to point readers to the key places in the text.</a:t>
            </a:r>
          </a:p>
          <a:p>
            <a:r>
              <a:rPr lang="en-US" dirty="0"/>
              <a:t>Summary provided, including all key points.</a:t>
            </a:r>
          </a:p>
          <a:p>
            <a:endParaRPr lang="en-US" dirty="0">
              <a:solidFill>
                <a:srgbClr val="A2D6E2"/>
              </a:solidFill>
            </a:endParaRPr>
          </a:p>
        </p:txBody>
      </p:sp>
    </p:spTree>
    <p:extLst>
      <p:ext uri="{BB962C8B-B14F-4D97-AF65-F5344CB8AC3E}">
        <p14:creationId xmlns:p14="http://schemas.microsoft.com/office/powerpoint/2010/main" val="2173814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F0C01-5676-AFDC-8256-4382D456B53F}"/>
              </a:ext>
            </a:extLst>
          </p:cNvPr>
          <p:cNvSpPr>
            <a:spLocks noGrp="1"/>
          </p:cNvSpPr>
          <p:nvPr>
            <p:ph type="title"/>
          </p:nvPr>
        </p:nvSpPr>
        <p:spPr/>
        <p:txBody>
          <a:bodyPr/>
          <a:lstStyle/>
          <a:p>
            <a:r>
              <a:rPr lang="en-US" dirty="0"/>
              <a:t>Microlearning – The First Step</a:t>
            </a:r>
          </a:p>
        </p:txBody>
      </p:sp>
      <p:sp>
        <p:nvSpPr>
          <p:cNvPr id="3" name="Content Placeholder 2">
            <a:extLst>
              <a:ext uri="{FF2B5EF4-FFF2-40B4-BE49-F238E27FC236}">
                <a16:creationId xmlns:a16="http://schemas.microsoft.com/office/drawing/2014/main" id="{CA84798B-DEC8-7A33-ED4B-C742F21CC3EF}"/>
              </a:ext>
            </a:extLst>
          </p:cNvPr>
          <p:cNvSpPr>
            <a:spLocks noGrp="1"/>
          </p:cNvSpPr>
          <p:nvPr>
            <p:ph idx="1"/>
          </p:nvPr>
        </p:nvSpPr>
        <p:spPr/>
        <p:txBody>
          <a:bodyPr>
            <a:normAutofit/>
          </a:bodyPr>
          <a:lstStyle/>
          <a:p>
            <a:r>
              <a:rPr lang="en-US" sz="3200" dirty="0"/>
              <a:t>Use the steps just provided to rewrite your text content.</a:t>
            </a:r>
          </a:p>
          <a:p>
            <a:r>
              <a:rPr lang="en-US" sz="3200" dirty="0"/>
              <a:t>This takes TIME!!!</a:t>
            </a:r>
          </a:p>
          <a:p>
            <a:r>
              <a:rPr lang="en-US" sz="3200" dirty="0"/>
              <a:t>Ask yourself – are there other media (graphics, etc.) that will add to the content – make it better? If so, consider adding them.</a:t>
            </a:r>
          </a:p>
          <a:p>
            <a:r>
              <a:rPr lang="en-US" sz="3200" dirty="0"/>
              <a:t>Again – that takes TIME!!!</a:t>
            </a:r>
          </a:p>
        </p:txBody>
      </p:sp>
    </p:spTree>
    <p:extLst>
      <p:ext uri="{BB962C8B-B14F-4D97-AF65-F5344CB8AC3E}">
        <p14:creationId xmlns:p14="http://schemas.microsoft.com/office/powerpoint/2010/main" val="553369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C1761-C24E-B8B4-1B47-1F9F76AFCF65}"/>
              </a:ext>
            </a:extLst>
          </p:cNvPr>
          <p:cNvSpPr>
            <a:spLocks noGrp="1"/>
          </p:cNvSpPr>
          <p:nvPr>
            <p:ph type="title"/>
          </p:nvPr>
        </p:nvSpPr>
        <p:spPr/>
        <p:txBody>
          <a:bodyPr/>
          <a:lstStyle/>
          <a:p>
            <a:r>
              <a:rPr lang="en-US" dirty="0"/>
              <a:t>How Can I Rewrite My Content?</a:t>
            </a:r>
          </a:p>
        </p:txBody>
      </p:sp>
      <p:pic>
        <p:nvPicPr>
          <p:cNvPr id="5" name="Content Placeholder 4" descr="Objectives, Advanced Organizer, Titles and Headings, Short Paragraphs, Knowledge Checks, and a Summary all feed into a chunk of content. Multiple chunks of content feed into and objectives. Multiple objectives feed into the course goal.">
            <a:extLst>
              <a:ext uri="{FF2B5EF4-FFF2-40B4-BE49-F238E27FC236}">
                <a16:creationId xmlns:a16="http://schemas.microsoft.com/office/drawing/2014/main" id="{4E5F3700-FDE7-1CD2-AECB-1506416831BA}"/>
              </a:ext>
            </a:extLst>
          </p:cNvPr>
          <p:cNvPicPr>
            <a:picLocks noGrp="1" noChangeAspect="1"/>
          </p:cNvPicPr>
          <p:nvPr>
            <p:ph idx="1"/>
          </p:nvPr>
        </p:nvPicPr>
        <p:blipFill>
          <a:blip r:embed="rId3"/>
          <a:srcRect/>
          <a:stretch/>
        </p:blipFill>
        <p:spPr>
          <a:xfrm>
            <a:off x="2346509" y="1614814"/>
            <a:ext cx="7498981" cy="4823563"/>
          </a:xfrm>
        </p:spPr>
      </p:pic>
    </p:spTree>
    <p:extLst>
      <p:ext uri="{BB962C8B-B14F-4D97-AF65-F5344CB8AC3E}">
        <p14:creationId xmlns:p14="http://schemas.microsoft.com/office/powerpoint/2010/main" val="2504178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1D316-F68B-1A61-72CE-E08427968012}"/>
              </a:ext>
            </a:extLst>
          </p:cNvPr>
          <p:cNvSpPr>
            <a:spLocks noGrp="1"/>
          </p:cNvSpPr>
          <p:nvPr>
            <p:ph type="title"/>
          </p:nvPr>
        </p:nvSpPr>
        <p:spPr/>
        <p:txBody>
          <a:bodyPr/>
          <a:lstStyle/>
          <a:p>
            <a:r>
              <a:rPr lang="en-US" dirty="0"/>
              <a:t>Here’s Another Example</a:t>
            </a:r>
          </a:p>
        </p:txBody>
      </p:sp>
      <p:sp>
        <p:nvSpPr>
          <p:cNvPr id="6" name="Rounded Rectangle 5">
            <a:hlinkClick r:id="rId3" highlightClick="1"/>
            <a:extLst>
              <a:ext uri="{FF2B5EF4-FFF2-40B4-BE49-F238E27FC236}">
                <a16:creationId xmlns:a16="http://schemas.microsoft.com/office/drawing/2014/main" id="{943118C2-7658-8515-1812-E9FBFEB12C63}"/>
              </a:ext>
            </a:extLst>
          </p:cNvPr>
          <p:cNvSpPr/>
          <p:nvPr/>
        </p:nvSpPr>
        <p:spPr>
          <a:xfrm>
            <a:off x="2669655" y="3233057"/>
            <a:ext cx="6847114" cy="896956"/>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dirty="0"/>
              <a:t>Business Fundamentals</a:t>
            </a:r>
          </a:p>
        </p:txBody>
      </p:sp>
    </p:spTree>
    <p:extLst>
      <p:ext uri="{BB962C8B-B14F-4D97-AF65-F5344CB8AC3E}">
        <p14:creationId xmlns:p14="http://schemas.microsoft.com/office/powerpoint/2010/main" val="176283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1D316-F68B-1A61-72CE-E08427968012}"/>
              </a:ext>
            </a:extLst>
          </p:cNvPr>
          <p:cNvSpPr>
            <a:spLocks noGrp="1"/>
          </p:cNvSpPr>
          <p:nvPr>
            <p:ph type="title"/>
          </p:nvPr>
        </p:nvSpPr>
        <p:spPr/>
        <p:txBody>
          <a:bodyPr/>
          <a:lstStyle/>
          <a:p>
            <a:r>
              <a:rPr lang="en-US" dirty="0"/>
              <a:t>We’re Experimenting….</a:t>
            </a:r>
          </a:p>
        </p:txBody>
      </p:sp>
      <p:sp>
        <p:nvSpPr>
          <p:cNvPr id="6" name="Rounded Rectangle 5">
            <a:hlinkClick r:id="rId2" highlightClick="1"/>
            <a:extLst>
              <a:ext uri="{FF2B5EF4-FFF2-40B4-BE49-F238E27FC236}">
                <a16:creationId xmlns:a16="http://schemas.microsoft.com/office/drawing/2014/main" id="{943118C2-7658-8515-1812-E9FBFEB12C63}"/>
              </a:ext>
            </a:extLst>
          </p:cNvPr>
          <p:cNvSpPr/>
          <p:nvPr/>
        </p:nvSpPr>
        <p:spPr>
          <a:xfrm>
            <a:off x="2669655" y="3233057"/>
            <a:ext cx="6847114" cy="896956"/>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dirty="0"/>
              <a:t>Course Introduction by </a:t>
            </a:r>
            <a:r>
              <a:rPr lang="en-US" sz="3200" dirty="0" err="1"/>
              <a:t>eLDIG</a:t>
            </a:r>
            <a:endParaRPr lang="en-US" sz="3200" dirty="0"/>
          </a:p>
        </p:txBody>
      </p:sp>
    </p:spTree>
    <p:extLst>
      <p:ext uri="{BB962C8B-B14F-4D97-AF65-F5344CB8AC3E}">
        <p14:creationId xmlns:p14="http://schemas.microsoft.com/office/powerpoint/2010/main" val="221118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068FD-6716-1DF1-7042-5F4FD263D65C}"/>
              </a:ext>
            </a:extLst>
          </p:cNvPr>
          <p:cNvSpPr>
            <a:spLocks noGrp="1"/>
          </p:cNvSpPr>
          <p:nvPr>
            <p:ph type="title"/>
          </p:nvPr>
        </p:nvSpPr>
        <p:spPr/>
        <p:txBody>
          <a:bodyPr/>
          <a:lstStyle/>
          <a:p>
            <a:r>
              <a:rPr lang="en-US" dirty="0"/>
              <a:t>What is Microlearning?</a:t>
            </a:r>
          </a:p>
        </p:txBody>
      </p:sp>
      <p:sp>
        <p:nvSpPr>
          <p:cNvPr id="3" name="Content Placeholder 2">
            <a:extLst>
              <a:ext uri="{FF2B5EF4-FFF2-40B4-BE49-F238E27FC236}">
                <a16:creationId xmlns:a16="http://schemas.microsoft.com/office/drawing/2014/main" id="{10E4A716-E08A-29F5-2F39-F2275565EBDA}"/>
              </a:ext>
            </a:extLst>
          </p:cNvPr>
          <p:cNvSpPr>
            <a:spLocks noGrp="1"/>
          </p:cNvSpPr>
          <p:nvPr>
            <p:ph idx="1"/>
          </p:nvPr>
        </p:nvSpPr>
        <p:spPr/>
        <p:txBody>
          <a:bodyPr/>
          <a:lstStyle/>
          <a:p>
            <a:r>
              <a:rPr lang="en-US" sz="3200" dirty="0"/>
              <a:t>Small content snippets between 2-10 minutes in length centered on one learning objective.</a:t>
            </a:r>
          </a:p>
          <a:p>
            <a:r>
              <a:rPr lang="en-US" sz="3200" dirty="0"/>
              <a:t>Content is organized and delivered in small chunks.</a:t>
            </a:r>
          </a:p>
          <a:p>
            <a:r>
              <a:rPr lang="en-US" sz="3200" dirty="0"/>
              <a:t>Support is provided to encourage comprehension.</a:t>
            </a:r>
          </a:p>
          <a:p>
            <a:r>
              <a:rPr lang="en-US" sz="3200" dirty="0"/>
              <a:t>Students can see the entire “path” – know where they are.</a:t>
            </a:r>
          </a:p>
          <a:p>
            <a:r>
              <a:rPr lang="en-US" sz="3200" dirty="0"/>
              <a:t>Provide links to more, in-depth information.</a:t>
            </a:r>
          </a:p>
          <a:p>
            <a:endParaRPr lang="en-US" dirty="0"/>
          </a:p>
        </p:txBody>
      </p:sp>
    </p:spTree>
    <p:extLst>
      <p:ext uri="{BB962C8B-B14F-4D97-AF65-F5344CB8AC3E}">
        <p14:creationId xmlns:p14="http://schemas.microsoft.com/office/powerpoint/2010/main" val="22800277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670DE-C88C-C101-3536-08CFC1FDFD85}"/>
              </a:ext>
            </a:extLst>
          </p:cNvPr>
          <p:cNvSpPr>
            <a:spLocks noGrp="1"/>
          </p:cNvSpPr>
          <p:nvPr>
            <p:ph type="title"/>
          </p:nvPr>
        </p:nvSpPr>
        <p:spPr/>
        <p:txBody>
          <a:bodyPr/>
          <a:lstStyle/>
          <a:p>
            <a:r>
              <a:rPr lang="en-US" dirty="0"/>
              <a:t>Let’s Try It!</a:t>
            </a:r>
          </a:p>
        </p:txBody>
      </p:sp>
      <p:sp>
        <p:nvSpPr>
          <p:cNvPr id="3" name="Content Placeholder 2">
            <a:extLst>
              <a:ext uri="{FF2B5EF4-FFF2-40B4-BE49-F238E27FC236}">
                <a16:creationId xmlns:a16="http://schemas.microsoft.com/office/drawing/2014/main" id="{0E859689-5871-C02F-3A29-AA8B7D134D65}"/>
              </a:ext>
            </a:extLst>
          </p:cNvPr>
          <p:cNvSpPr>
            <a:spLocks noGrp="1"/>
          </p:cNvSpPr>
          <p:nvPr>
            <p:ph idx="1"/>
          </p:nvPr>
        </p:nvSpPr>
        <p:spPr/>
        <p:txBody>
          <a:bodyPr>
            <a:normAutofit fontScale="92500" lnSpcReduction="10000"/>
          </a:bodyPr>
          <a:lstStyle/>
          <a:p>
            <a:r>
              <a:rPr lang="en-US" sz="3200" dirty="0"/>
              <a:t>Download and open the Word Doc from Chat.</a:t>
            </a:r>
          </a:p>
          <a:p>
            <a:r>
              <a:rPr lang="en-US" sz="3200" dirty="0"/>
              <a:t>Check it out.</a:t>
            </a:r>
          </a:p>
          <a:p>
            <a:r>
              <a:rPr lang="en-US" sz="3200" dirty="0"/>
              <a:t>In chat, type your ideas on how to better present the content</a:t>
            </a:r>
            <a:r>
              <a:rPr lang="en-US" dirty="0"/>
              <a:t>. Keep in mind:</a:t>
            </a:r>
          </a:p>
          <a:p>
            <a:pPr lvl="1"/>
            <a:r>
              <a:rPr lang="en-US" sz="2800" dirty="0"/>
              <a:t>Objectives</a:t>
            </a:r>
          </a:p>
          <a:p>
            <a:pPr lvl="1"/>
            <a:r>
              <a:rPr lang="en-US" sz="2800" dirty="0"/>
              <a:t>Advanced organizer </a:t>
            </a:r>
          </a:p>
          <a:p>
            <a:pPr lvl="1"/>
            <a:r>
              <a:rPr lang="en-US" sz="2800" dirty="0"/>
              <a:t>Titles &amp; Headings </a:t>
            </a:r>
          </a:p>
          <a:p>
            <a:pPr lvl="1"/>
            <a:r>
              <a:rPr lang="en-US" sz="2800" dirty="0"/>
              <a:t>Short paragraphs</a:t>
            </a:r>
          </a:p>
          <a:p>
            <a:pPr lvl="1"/>
            <a:r>
              <a:rPr lang="en-US" sz="2800" dirty="0"/>
              <a:t>Questions and feedback</a:t>
            </a:r>
          </a:p>
          <a:p>
            <a:pPr lvl="1"/>
            <a:r>
              <a:rPr lang="en-US" sz="2800" dirty="0"/>
              <a:t>Summary</a:t>
            </a:r>
          </a:p>
        </p:txBody>
      </p:sp>
    </p:spTree>
    <p:extLst>
      <p:ext uri="{BB962C8B-B14F-4D97-AF65-F5344CB8AC3E}">
        <p14:creationId xmlns:p14="http://schemas.microsoft.com/office/powerpoint/2010/main" val="40879272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A7C4B-C53F-D845-6E62-7CDCC4F3022E}"/>
              </a:ext>
            </a:extLst>
          </p:cNvPr>
          <p:cNvSpPr>
            <a:spLocks noGrp="1"/>
          </p:cNvSpPr>
          <p:nvPr>
            <p:ph type="title"/>
          </p:nvPr>
        </p:nvSpPr>
        <p:spPr/>
        <p:txBody>
          <a:bodyPr/>
          <a:lstStyle/>
          <a:p>
            <a:r>
              <a:rPr lang="en-US" dirty="0"/>
              <a:t>What About Canvas?</a:t>
            </a:r>
          </a:p>
        </p:txBody>
      </p:sp>
      <p:sp>
        <p:nvSpPr>
          <p:cNvPr id="3" name="Content Placeholder 2">
            <a:extLst>
              <a:ext uri="{FF2B5EF4-FFF2-40B4-BE49-F238E27FC236}">
                <a16:creationId xmlns:a16="http://schemas.microsoft.com/office/drawing/2014/main" id="{C356B910-A952-66A4-26F2-94A6B1B24276}"/>
              </a:ext>
            </a:extLst>
          </p:cNvPr>
          <p:cNvSpPr>
            <a:spLocks noGrp="1"/>
          </p:cNvSpPr>
          <p:nvPr>
            <p:ph idx="1"/>
          </p:nvPr>
        </p:nvSpPr>
        <p:spPr>
          <a:xfrm>
            <a:off x="838200" y="1752600"/>
            <a:ext cx="10510024" cy="2209800"/>
          </a:xfrm>
        </p:spPr>
        <p:txBody>
          <a:bodyPr/>
          <a:lstStyle/>
          <a:p>
            <a:r>
              <a:rPr lang="en-US" dirty="0"/>
              <a:t>You can rewrite your content and place it on a Canvas page, with horizontal lines separating each piece of content.</a:t>
            </a:r>
          </a:p>
          <a:p>
            <a:r>
              <a:rPr lang="en-US" dirty="0"/>
              <a:t>You can use a Canvas quiz to add timely questions. Include the content in the question so the question itself appears ”in the flow.”</a:t>
            </a:r>
          </a:p>
        </p:txBody>
      </p:sp>
      <p:sp>
        <p:nvSpPr>
          <p:cNvPr id="4" name="Rounded Rectangle 3">
            <a:hlinkClick r:id="rId2" highlightClick="1"/>
            <a:extLst>
              <a:ext uri="{FF2B5EF4-FFF2-40B4-BE49-F238E27FC236}">
                <a16:creationId xmlns:a16="http://schemas.microsoft.com/office/drawing/2014/main" id="{81ECEB35-6886-334E-EF96-460D01C4A315}"/>
              </a:ext>
            </a:extLst>
          </p:cNvPr>
          <p:cNvSpPr/>
          <p:nvPr/>
        </p:nvSpPr>
        <p:spPr>
          <a:xfrm>
            <a:off x="2669655" y="4321629"/>
            <a:ext cx="6847114" cy="896956"/>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dirty="0"/>
              <a:t>Canvas Example</a:t>
            </a:r>
          </a:p>
        </p:txBody>
      </p:sp>
    </p:spTree>
    <p:extLst>
      <p:ext uri="{BB962C8B-B14F-4D97-AF65-F5344CB8AC3E}">
        <p14:creationId xmlns:p14="http://schemas.microsoft.com/office/powerpoint/2010/main" val="32255492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E09BA-2ED6-0351-9BE4-AD7DEE6CB56C}"/>
              </a:ext>
            </a:extLst>
          </p:cNvPr>
          <p:cNvSpPr>
            <a:spLocks noGrp="1"/>
          </p:cNvSpPr>
          <p:nvPr>
            <p:ph type="title"/>
          </p:nvPr>
        </p:nvSpPr>
        <p:spPr/>
        <p:txBody>
          <a:bodyPr/>
          <a:lstStyle/>
          <a:p>
            <a:r>
              <a:rPr lang="en-US" dirty="0"/>
              <a:t>In Summary…</a:t>
            </a:r>
          </a:p>
        </p:txBody>
      </p:sp>
      <p:sp>
        <p:nvSpPr>
          <p:cNvPr id="3" name="Content Placeholder 2">
            <a:extLst>
              <a:ext uri="{FF2B5EF4-FFF2-40B4-BE49-F238E27FC236}">
                <a16:creationId xmlns:a16="http://schemas.microsoft.com/office/drawing/2014/main" id="{57D3666A-74D9-863C-1D6F-AFDA13C490EC}"/>
              </a:ext>
            </a:extLst>
          </p:cNvPr>
          <p:cNvSpPr>
            <a:spLocks noGrp="1"/>
          </p:cNvSpPr>
          <p:nvPr>
            <p:ph idx="1"/>
          </p:nvPr>
        </p:nvSpPr>
        <p:spPr/>
        <p:txBody>
          <a:bodyPr/>
          <a:lstStyle/>
          <a:p>
            <a:r>
              <a:rPr lang="en-US" dirty="0"/>
              <a:t>Take original content and break it down into bite-size chunks. Only the bare bones! 5-7 minutes each.</a:t>
            </a:r>
          </a:p>
          <a:p>
            <a:r>
              <a:rPr lang="en-US" dirty="0"/>
              <a:t>Provide supports &amp; feedback to optimize comprehension.</a:t>
            </a:r>
          </a:p>
          <a:p>
            <a:r>
              <a:rPr lang="en-US" dirty="0"/>
              <a:t>Show the students where they are in the learning path.</a:t>
            </a:r>
          </a:p>
          <a:p>
            <a:r>
              <a:rPr lang="en-US" dirty="0"/>
              <a:t>Provide links to more information – deeper dives.</a:t>
            </a:r>
          </a:p>
          <a:p>
            <a:endParaRPr lang="en-US" dirty="0"/>
          </a:p>
        </p:txBody>
      </p:sp>
    </p:spTree>
    <p:extLst>
      <p:ext uri="{BB962C8B-B14F-4D97-AF65-F5344CB8AC3E}">
        <p14:creationId xmlns:p14="http://schemas.microsoft.com/office/powerpoint/2010/main" val="34630045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1E407C"/>
        </a:solidFill>
        <a:effectLst/>
      </p:bgPr>
    </p:bg>
    <p:spTree>
      <p:nvGrpSpPr>
        <p:cNvPr id="1" name=""/>
        <p:cNvGrpSpPr/>
        <p:nvPr/>
      </p:nvGrpSpPr>
      <p:grpSpPr>
        <a:xfrm>
          <a:off x="0" y="0"/>
          <a:ext cx="0" cy="0"/>
          <a:chOff x="0" y="0"/>
          <a:chExt cx="0" cy="0"/>
        </a:xfrm>
      </p:grpSpPr>
      <p:sp>
        <p:nvSpPr>
          <p:cNvPr id="5" name="Title"/>
          <p:cNvSpPr>
            <a:spLocks noGrp="1"/>
          </p:cNvSpPr>
          <p:nvPr>
            <p:ph type="title"/>
          </p:nvPr>
        </p:nvSpPr>
        <p:spPr>
          <a:xfrm>
            <a:off x="2209800" y="4464028"/>
            <a:ext cx="9144000" cy="1641490"/>
          </a:xfrm>
        </p:spPr>
        <p:txBody>
          <a:bodyPr vert="horz" wrap="none" lIns="91440" tIns="45720" rIns="91440" bIns="45720" rtlCol="0" anchor="t">
            <a:normAutofit/>
          </a:bodyPr>
          <a:lstStyle/>
          <a:p>
            <a:pPr algn="r" defTabSz="914400"/>
            <a:r>
              <a:rPr lang="en-US" sz="8000"/>
              <a:t>Questions?</a:t>
            </a:r>
          </a:p>
        </p:txBody>
      </p:sp>
      <p:pic>
        <p:nvPicPr>
          <p:cNvPr id="7170" name="Image">
            <a:extLst>
              <a:ext uri="{FF2B5EF4-FFF2-40B4-BE49-F238E27FC236}">
                <a16:creationId xmlns:a16="http://schemas.microsoft.com/office/drawing/2014/main" id="{C32286B4-71B2-CE4A-82E5-750749A61954}"/>
              </a:ext>
              <a:ext uri="{C183D7F6-B498-43B3-948B-1728B52AA6E4}">
                <adec:decorative xmlns:adec="http://schemas.microsoft.com/office/drawing/2017/decorative" val="1"/>
              </a:ext>
            </a:extLst>
          </p:cNvPr>
          <p:cNvPicPr>
            <a:picLocks noChangeAspect="1" noChangeArrowheads="1"/>
          </p:cNvPicPr>
          <p:nvPr/>
        </p:nvPicPr>
        <p:blipFill rotWithShape="1">
          <a:blip r:embed="rId2">
            <a:duotone>
              <a:prstClr val="black"/>
              <a:schemeClr val="tx2">
                <a:tint val="45000"/>
                <a:satMod val="400000"/>
              </a:schemeClr>
            </a:duotone>
            <a:alphaModFix amt="12000"/>
            <a:extLst>
              <a:ext uri="{28A0092B-C50C-407E-A947-70E740481C1C}">
                <a14:useLocalDpi xmlns:a14="http://schemas.microsoft.com/office/drawing/2010/main" val="0"/>
              </a:ext>
            </a:extLst>
          </a:blip>
          <a:srcRect l="445"/>
          <a:stretch/>
        </p:blipFill>
        <p:spPr bwMode="auto">
          <a:xfrm>
            <a:off x="-1856" y="0"/>
            <a:ext cx="12551208"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8777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CC89C-0A4D-9EF1-0CD4-A60231EF2A92}"/>
              </a:ext>
            </a:extLst>
          </p:cNvPr>
          <p:cNvSpPr>
            <a:spLocks noGrp="1"/>
          </p:cNvSpPr>
          <p:nvPr>
            <p:ph type="title"/>
          </p:nvPr>
        </p:nvSpPr>
        <p:spPr/>
        <p:txBody>
          <a:bodyPr/>
          <a:lstStyle/>
          <a:p>
            <a:r>
              <a:rPr lang="en-US" dirty="0"/>
              <a:t>Course Intro - The “Traditional” Way</a:t>
            </a:r>
          </a:p>
        </p:txBody>
      </p:sp>
      <p:pic>
        <p:nvPicPr>
          <p:cNvPr id="5" name="Content Placeholder 4" descr="Course introduction web page. Dense text.">
            <a:extLst>
              <a:ext uri="{FF2B5EF4-FFF2-40B4-BE49-F238E27FC236}">
                <a16:creationId xmlns:a16="http://schemas.microsoft.com/office/drawing/2014/main" id="{3F66AF84-4ED9-3648-6058-3D74BBDFFA3D}"/>
              </a:ext>
            </a:extLst>
          </p:cNvPr>
          <p:cNvPicPr>
            <a:picLocks noGrp="1" noChangeAspect="1"/>
          </p:cNvPicPr>
          <p:nvPr>
            <p:ph idx="1"/>
          </p:nvPr>
        </p:nvPicPr>
        <p:blipFill>
          <a:blip r:embed="rId2"/>
          <a:stretch>
            <a:fillRect/>
          </a:stretch>
        </p:blipFill>
        <p:spPr>
          <a:xfrm>
            <a:off x="1623066" y="1752600"/>
            <a:ext cx="8939518" cy="4191000"/>
          </a:xfrm>
        </p:spPr>
      </p:pic>
    </p:spTree>
    <p:extLst>
      <p:ext uri="{BB962C8B-B14F-4D97-AF65-F5344CB8AC3E}">
        <p14:creationId xmlns:p14="http://schemas.microsoft.com/office/powerpoint/2010/main" val="3294523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1D316-F68B-1A61-72CE-E08427968012}"/>
              </a:ext>
            </a:extLst>
          </p:cNvPr>
          <p:cNvSpPr>
            <a:spLocks noGrp="1"/>
          </p:cNvSpPr>
          <p:nvPr>
            <p:ph type="title"/>
          </p:nvPr>
        </p:nvSpPr>
        <p:spPr/>
        <p:txBody>
          <a:bodyPr/>
          <a:lstStyle/>
          <a:p>
            <a:r>
              <a:rPr lang="en-US" dirty="0"/>
              <a:t>The Microlearning Way</a:t>
            </a:r>
          </a:p>
        </p:txBody>
      </p:sp>
      <p:sp>
        <p:nvSpPr>
          <p:cNvPr id="6" name="Rounded Rectangle 5">
            <a:hlinkClick r:id="rId3" highlightClick="1"/>
            <a:extLst>
              <a:ext uri="{FF2B5EF4-FFF2-40B4-BE49-F238E27FC236}">
                <a16:creationId xmlns:a16="http://schemas.microsoft.com/office/drawing/2014/main" id="{943118C2-7658-8515-1812-E9FBFEB12C63}"/>
              </a:ext>
            </a:extLst>
          </p:cNvPr>
          <p:cNvSpPr/>
          <p:nvPr/>
        </p:nvSpPr>
        <p:spPr>
          <a:xfrm>
            <a:off x="2669655" y="3233057"/>
            <a:ext cx="6847114" cy="896956"/>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dirty="0"/>
              <a:t>Course Introduction</a:t>
            </a:r>
          </a:p>
        </p:txBody>
      </p:sp>
    </p:spTree>
    <p:extLst>
      <p:ext uri="{BB962C8B-B14F-4D97-AF65-F5344CB8AC3E}">
        <p14:creationId xmlns:p14="http://schemas.microsoft.com/office/powerpoint/2010/main" val="1895948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BF514-F67B-309D-E442-E43F442C2D11}"/>
              </a:ext>
            </a:extLst>
          </p:cNvPr>
          <p:cNvSpPr>
            <a:spLocks noGrp="1"/>
          </p:cNvSpPr>
          <p:nvPr>
            <p:ph type="title"/>
          </p:nvPr>
        </p:nvSpPr>
        <p:spPr/>
        <p:txBody>
          <a:bodyPr/>
          <a:lstStyle/>
          <a:p>
            <a:r>
              <a:rPr lang="en-US" dirty="0"/>
              <a:t>Why Use Microlearning?</a:t>
            </a:r>
          </a:p>
        </p:txBody>
      </p:sp>
      <p:sp>
        <p:nvSpPr>
          <p:cNvPr id="3" name="Content Placeholder 2">
            <a:extLst>
              <a:ext uri="{FF2B5EF4-FFF2-40B4-BE49-F238E27FC236}">
                <a16:creationId xmlns:a16="http://schemas.microsoft.com/office/drawing/2014/main" id="{77CE411A-787E-E946-9329-26807CC1D02D}"/>
              </a:ext>
            </a:extLst>
          </p:cNvPr>
          <p:cNvSpPr>
            <a:spLocks noGrp="1"/>
          </p:cNvSpPr>
          <p:nvPr>
            <p:ph idx="1"/>
          </p:nvPr>
        </p:nvSpPr>
        <p:spPr/>
        <p:txBody>
          <a:bodyPr/>
          <a:lstStyle/>
          <a:p>
            <a:pPr marL="0" indent="0">
              <a:buNone/>
            </a:pPr>
            <a:r>
              <a:rPr lang="en-US" dirty="0"/>
              <a:t>Cognitive Load Reduction</a:t>
            </a:r>
          </a:p>
          <a:p>
            <a:r>
              <a:rPr lang="en-US" dirty="0"/>
              <a:t>Intrinsic - The inherent difficulty of the subject matter.</a:t>
            </a:r>
          </a:p>
          <a:p>
            <a:r>
              <a:rPr lang="en-US" dirty="0"/>
              <a:t>Extrinsic – The way new information is presented.</a:t>
            </a:r>
          </a:p>
          <a:p>
            <a:r>
              <a:rPr lang="en-US" dirty="0"/>
              <a:t>Germane – The integration of new information into memory (schema).</a:t>
            </a:r>
          </a:p>
          <a:p>
            <a:pPr marL="0" indent="0">
              <a:buNone/>
            </a:pPr>
            <a:endParaRPr lang="en-US" dirty="0"/>
          </a:p>
          <a:p>
            <a:pPr marL="0" indent="0">
              <a:buNone/>
            </a:pPr>
            <a:r>
              <a:rPr lang="en-US" b="1" dirty="0"/>
              <a:t>Microlearning can reduce extrinsic cognitive load. It may help optimize germane cognitive load as well.</a:t>
            </a:r>
          </a:p>
        </p:txBody>
      </p:sp>
    </p:spTree>
    <p:extLst>
      <p:ext uri="{BB962C8B-B14F-4D97-AF65-F5344CB8AC3E}">
        <p14:creationId xmlns:p14="http://schemas.microsoft.com/office/powerpoint/2010/main" val="977216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57151-5A76-B249-8080-54DB3CA2AAE0}"/>
              </a:ext>
            </a:extLst>
          </p:cNvPr>
          <p:cNvSpPr>
            <a:spLocks noGrp="1"/>
          </p:cNvSpPr>
          <p:nvPr>
            <p:ph type="title"/>
          </p:nvPr>
        </p:nvSpPr>
        <p:spPr/>
        <p:txBody>
          <a:bodyPr/>
          <a:lstStyle/>
          <a:p>
            <a:r>
              <a:rPr lang="en-US" dirty="0">
                <a:solidFill>
                  <a:schemeClr val="tx1"/>
                </a:solidFill>
              </a:rPr>
              <a:t>This is </a:t>
            </a:r>
            <a:r>
              <a:rPr lang="en-US" dirty="0" err="1">
                <a:solidFill>
                  <a:schemeClr val="tx1"/>
                </a:solidFill>
              </a:rPr>
              <a:t>BORINGzzzz</a:t>
            </a:r>
            <a:r>
              <a:rPr lang="en-US" dirty="0">
                <a:solidFill>
                  <a:schemeClr val="tx1"/>
                </a:solidFill>
              </a:rPr>
              <a:t>…..</a:t>
            </a:r>
          </a:p>
        </p:txBody>
      </p:sp>
      <p:sp>
        <p:nvSpPr>
          <p:cNvPr id="3" name="Content Placeholder 2">
            <a:extLst>
              <a:ext uri="{FF2B5EF4-FFF2-40B4-BE49-F238E27FC236}">
                <a16:creationId xmlns:a16="http://schemas.microsoft.com/office/drawing/2014/main" id="{38387361-B62D-9643-B733-EFC92273DFD0}"/>
              </a:ext>
            </a:extLst>
          </p:cNvPr>
          <p:cNvSpPr>
            <a:spLocks noGrp="1"/>
          </p:cNvSpPr>
          <p:nvPr>
            <p:ph idx="1"/>
          </p:nvPr>
        </p:nvSpPr>
        <p:spPr/>
        <p:txBody>
          <a:bodyPr>
            <a:normAutofit fontScale="62500" lnSpcReduction="20000"/>
          </a:bodyPr>
          <a:lstStyle/>
          <a:p>
            <a:pPr marL="0" indent="0">
              <a:buNone/>
            </a:pPr>
            <a:r>
              <a:rPr lang="en-US" b="1" dirty="0"/>
              <a:t>The Nature of Drama</a:t>
            </a:r>
          </a:p>
          <a:p>
            <a:pPr marL="0" indent="0">
              <a:buNone/>
            </a:pPr>
            <a:r>
              <a:rPr lang="en-US" dirty="0"/>
              <a:t>Aristotle, then, conceived of tragedy as being the imitation of a major deed or action depicting through its enactment the striving of the human soul toward some goal with the intention of purging negative emotion while teaching oblique lessons of life. In examining the art form with his students, the Greek teacher concluded that tragedy contained six elements or components--plot, character, thought, diction, music and spectacle. Of the elements, three--plot, character and thought--were essentially the subject of plays; that is to say, plays are about stories and people and ideas. Two of the elements--diction and music--represent the tools or materials playwrights use to fashion their drama. Dramatists employ words, sound and symbols as well as verse and rhythm and music to create the play script. And the final element, spectacle, relates to the manner in which the art is presented to the consumer--in this case a staged production in a theatre.</a:t>
            </a:r>
          </a:p>
          <a:p>
            <a:pPr marL="0" indent="0">
              <a:buNone/>
            </a:pPr>
            <a:r>
              <a:rPr lang="en-US" dirty="0"/>
              <a:t>Of all the elements, according to Aristotle, plot was the most important; he referred to it as "the first principle," "the soul of tragedy," "the first and most important part of Tragedy," and "the first level of all imitation," He was convinced, it would seem, that a play needed a strong storyline in order to accomplish its purpose. He probably reasoned that if you wished to write a play imitating a major action such as "to re-establish God's order in the realm," then the most expeditious and practical way to accomplish your aim was to find a story that could be used to demonstrate such a quest--just as Shakespeare did in Hamlet. "Plot," he said, "is the imitation of the action." By "action" in this instance he meant the one major profound deed that the play will depict; and plot now becomes the primary means of depicting or imitating that deed or action.</a:t>
            </a:r>
          </a:p>
        </p:txBody>
      </p:sp>
    </p:spTree>
    <p:extLst>
      <p:ext uri="{BB962C8B-B14F-4D97-AF65-F5344CB8AC3E}">
        <p14:creationId xmlns:p14="http://schemas.microsoft.com/office/powerpoint/2010/main" val="305345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57151-5A76-B249-8080-54DB3CA2AAE0}"/>
              </a:ext>
            </a:extLst>
          </p:cNvPr>
          <p:cNvSpPr>
            <a:spLocks noGrp="1"/>
          </p:cNvSpPr>
          <p:nvPr>
            <p:ph type="title"/>
          </p:nvPr>
        </p:nvSpPr>
        <p:spPr/>
        <p:txBody>
          <a:bodyPr/>
          <a:lstStyle/>
          <a:p>
            <a:r>
              <a:rPr lang="en-US" dirty="0">
                <a:solidFill>
                  <a:schemeClr val="tx1"/>
                </a:solidFill>
              </a:rPr>
              <a:t>This is BETTER!</a:t>
            </a:r>
          </a:p>
        </p:txBody>
      </p:sp>
      <p:sp>
        <p:nvSpPr>
          <p:cNvPr id="3" name="Content Placeholder 2">
            <a:extLst>
              <a:ext uri="{FF2B5EF4-FFF2-40B4-BE49-F238E27FC236}">
                <a16:creationId xmlns:a16="http://schemas.microsoft.com/office/drawing/2014/main" id="{38387361-B62D-9643-B733-EFC92273DFD0}"/>
              </a:ext>
            </a:extLst>
          </p:cNvPr>
          <p:cNvSpPr>
            <a:spLocks noGrp="1"/>
          </p:cNvSpPr>
          <p:nvPr>
            <p:ph idx="1"/>
          </p:nvPr>
        </p:nvSpPr>
        <p:spPr/>
        <p:txBody>
          <a:bodyPr>
            <a:normAutofit/>
          </a:bodyPr>
          <a:lstStyle/>
          <a:p>
            <a:pPr marL="0" indent="0">
              <a:buNone/>
            </a:pPr>
            <a:r>
              <a:rPr lang="en-US" b="1" dirty="0"/>
              <a:t>The Nature of Drama</a:t>
            </a:r>
          </a:p>
          <a:p>
            <a:pPr marL="0" indent="0">
              <a:buNone/>
            </a:pPr>
            <a:r>
              <a:rPr lang="en-US" b="1" dirty="0"/>
              <a:t>Introduction</a:t>
            </a:r>
            <a:endParaRPr lang="en-US" dirty="0"/>
          </a:p>
          <a:p>
            <a:pPr marL="0" indent="0">
              <a:buNone/>
            </a:pPr>
            <a:r>
              <a:rPr lang="en-US" dirty="0"/>
              <a:t>The purpose of this reading is to introduce you to the key elements of a Greek tragedy according to Aristotle.</a:t>
            </a:r>
          </a:p>
          <a:p>
            <a:pPr marL="0" indent="0">
              <a:buNone/>
            </a:pPr>
            <a:r>
              <a:rPr lang="en-US" dirty="0"/>
              <a:t>When you complete this reading, you should be able to list without error the six elements of a Greek tragedy. You should be able to describe in writing Aristotle's conception of the plot, including all four of his descriptions.</a:t>
            </a:r>
          </a:p>
        </p:txBody>
      </p:sp>
    </p:spTree>
    <p:extLst>
      <p:ext uri="{BB962C8B-B14F-4D97-AF65-F5344CB8AC3E}">
        <p14:creationId xmlns:p14="http://schemas.microsoft.com/office/powerpoint/2010/main" val="580784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57151-5A76-B249-8080-54DB3CA2AAE0}"/>
              </a:ext>
            </a:extLst>
          </p:cNvPr>
          <p:cNvSpPr>
            <a:spLocks noGrp="1"/>
          </p:cNvSpPr>
          <p:nvPr>
            <p:ph type="title"/>
          </p:nvPr>
        </p:nvSpPr>
        <p:spPr/>
        <p:txBody>
          <a:bodyPr/>
          <a:lstStyle/>
          <a:p>
            <a:r>
              <a:rPr lang="en-US" dirty="0">
                <a:solidFill>
                  <a:schemeClr val="tx1"/>
                </a:solidFill>
              </a:rPr>
              <a:t>This is BETTER! 2</a:t>
            </a:r>
          </a:p>
        </p:txBody>
      </p:sp>
      <p:sp>
        <p:nvSpPr>
          <p:cNvPr id="3" name="Content Placeholder 2">
            <a:extLst>
              <a:ext uri="{FF2B5EF4-FFF2-40B4-BE49-F238E27FC236}">
                <a16:creationId xmlns:a16="http://schemas.microsoft.com/office/drawing/2014/main" id="{38387361-B62D-9643-B733-EFC92273DFD0}"/>
              </a:ext>
            </a:extLst>
          </p:cNvPr>
          <p:cNvSpPr>
            <a:spLocks noGrp="1"/>
          </p:cNvSpPr>
          <p:nvPr>
            <p:ph idx="1"/>
          </p:nvPr>
        </p:nvSpPr>
        <p:spPr/>
        <p:txBody>
          <a:bodyPr>
            <a:noAutofit/>
          </a:bodyPr>
          <a:lstStyle/>
          <a:p>
            <a:pPr marL="0" indent="0">
              <a:buNone/>
            </a:pPr>
            <a:r>
              <a:rPr lang="en-US" dirty="0"/>
              <a:t>Aristotle, then, conceived of tragedy as being the imitation of a major deed or action depicting through its enactment the striving of the human soul toward some goal with the intention of purging negative emotion while teaching oblique lessons of life.</a:t>
            </a:r>
          </a:p>
          <a:p>
            <a:pPr marL="0" indent="0">
              <a:buNone/>
            </a:pPr>
            <a:r>
              <a:rPr lang="en-US" dirty="0"/>
              <a:t>In examining the art form with his students, the Greek teacher concluded that tragedy contained six elements or components:</a:t>
            </a:r>
          </a:p>
          <a:p>
            <a:pPr marL="0" indent="0">
              <a:buNone/>
            </a:pPr>
            <a:endParaRPr lang="en-US" sz="2400" b="1" dirty="0"/>
          </a:p>
          <a:p>
            <a:pPr marL="0" indent="0">
              <a:lnSpc>
                <a:spcPct val="100000"/>
              </a:lnSpc>
              <a:spcBef>
                <a:spcPts val="0"/>
              </a:spcBef>
              <a:buNone/>
              <a:tabLst>
                <a:tab pos="1876425" algn="l"/>
              </a:tabLst>
            </a:pPr>
            <a:r>
              <a:rPr lang="en-US" sz="2400" dirty="0"/>
              <a:t>• Plot	• Diction</a:t>
            </a:r>
          </a:p>
          <a:p>
            <a:pPr marL="0" indent="0">
              <a:lnSpc>
                <a:spcPct val="100000"/>
              </a:lnSpc>
              <a:spcBef>
                <a:spcPts val="0"/>
              </a:spcBef>
              <a:buNone/>
              <a:tabLst>
                <a:tab pos="1876425" algn="l"/>
              </a:tabLst>
            </a:pPr>
            <a:r>
              <a:rPr lang="en-US" sz="2400" dirty="0"/>
              <a:t>• Character	• Music</a:t>
            </a:r>
          </a:p>
          <a:p>
            <a:pPr marL="0" indent="0">
              <a:lnSpc>
                <a:spcPct val="100000"/>
              </a:lnSpc>
              <a:spcBef>
                <a:spcPts val="0"/>
              </a:spcBef>
              <a:buNone/>
              <a:tabLst>
                <a:tab pos="1876425" algn="l"/>
              </a:tabLst>
            </a:pPr>
            <a:r>
              <a:rPr lang="en-US" sz="2400" dirty="0"/>
              <a:t>• Thought	• Spectacle</a:t>
            </a:r>
          </a:p>
        </p:txBody>
      </p:sp>
    </p:spTree>
    <p:extLst>
      <p:ext uri="{BB962C8B-B14F-4D97-AF65-F5344CB8AC3E}">
        <p14:creationId xmlns:p14="http://schemas.microsoft.com/office/powerpoint/2010/main" val="412300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57151-5A76-B249-8080-54DB3CA2AAE0}"/>
              </a:ext>
            </a:extLst>
          </p:cNvPr>
          <p:cNvSpPr>
            <a:spLocks noGrp="1"/>
          </p:cNvSpPr>
          <p:nvPr>
            <p:ph type="title"/>
          </p:nvPr>
        </p:nvSpPr>
        <p:spPr/>
        <p:txBody>
          <a:bodyPr/>
          <a:lstStyle/>
          <a:p>
            <a:r>
              <a:rPr lang="en-US" dirty="0">
                <a:solidFill>
                  <a:schemeClr val="tx1"/>
                </a:solidFill>
              </a:rPr>
              <a:t>This is BETTER! 3</a:t>
            </a:r>
          </a:p>
        </p:txBody>
      </p:sp>
      <p:sp>
        <p:nvSpPr>
          <p:cNvPr id="3" name="Content Placeholder 2">
            <a:extLst>
              <a:ext uri="{FF2B5EF4-FFF2-40B4-BE49-F238E27FC236}">
                <a16:creationId xmlns:a16="http://schemas.microsoft.com/office/drawing/2014/main" id="{38387361-B62D-9643-B733-EFC92273DFD0}"/>
              </a:ext>
            </a:extLst>
          </p:cNvPr>
          <p:cNvSpPr>
            <a:spLocks noGrp="1"/>
          </p:cNvSpPr>
          <p:nvPr>
            <p:ph idx="1"/>
          </p:nvPr>
        </p:nvSpPr>
        <p:spPr/>
        <p:txBody>
          <a:bodyPr>
            <a:noAutofit/>
          </a:bodyPr>
          <a:lstStyle/>
          <a:p>
            <a:pPr marL="0" indent="0">
              <a:buNone/>
            </a:pPr>
            <a:r>
              <a:rPr lang="en-US" dirty="0"/>
              <a:t>Of the elements, three - plot, character and thought - were essentially the subject of plays; that is to say, plays are about stories and people and ideas.</a:t>
            </a:r>
          </a:p>
          <a:p>
            <a:pPr marL="0" indent="0">
              <a:buNone/>
            </a:pPr>
            <a:r>
              <a:rPr lang="en-US" dirty="0"/>
              <a:t>Two of the elements - diction and music - represent the tools or materials playwrights use to fashion their drama.</a:t>
            </a:r>
          </a:p>
          <a:p>
            <a:pPr marL="0" indent="0">
              <a:buNone/>
            </a:pPr>
            <a:r>
              <a:rPr lang="en-US" dirty="0"/>
              <a:t>Dramatists employ words, sound and symbols as well as verse and rhythm and music to create the play script.</a:t>
            </a:r>
          </a:p>
          <a:p>
            <a:pPr marL="0" indent="0">
              <a:buNone/>
            </a:pPr>
            <a:r>
              <a:rPr lang="en-US" dirty="0"/>
              <a:t>And the final element, spectacle, relates to the manner in which the art is presented to the consumer - in this case a staged production in a theatre.</a:t>
            </a:r>
          </a:p>
          <a:p>
            <a:pPr marL="0" indent="0">
              <a:lnSpc>
                <a:spcPct val="100000"/>
              </a:lnSpc>
              <a:spcBef>
                <a:spcPts val="0"/>
              </a:spcBef>
              <a:buNone/>
              <a:tabLst>
                <a:tab pos="1876425" algn="l"/>
              </a:tabLst>
            </a:pPr>
            <a:endParaRPr lang="en-US" sz="2400" dirty="0"/>
          </a:p>
        </p:txBody>
      </p:sp>
    </p:spTree>
    <p:extLst>
      <p:ext uri="{BB962C8B-B14F-4D97-AF65-F5344CB8AC3E}">
        <p14:creationId xmlns:p14="http://schemas.microsoft.com/office/powerpoint/2010/main" val="4225204486"/>
      </p:ext>
    </p:extLst>
  </p:cSld>
  <p:clrMapOvr>
    <a:masterClrMapping/>
  </p:clrMapOvr>
</p:sld>
</file>

<file path=ppt/theme/theme1.xml><?xml version="1.0" encoding="utf-8"?>
<a:theme xmlns:a="http://schemas.openxmlformats.org/drawingml/2006/main" name="Body">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8E53513A328D409F55B8FAAF09E099" ma:contentTypeVersion="20" ma:contentTypeDescription="Create a new document." ma:contentTypeScope="" ma:versionID="2d45ef1827f86ebac805f07b2747ecce">
  <xsd:schema xmlns:xsd="http://www.w3.org/2001/XMLSchema" xmlns:xs="http://www.w3.org/2001/XMLSchema" xmlns:p="http://schemas.microsoft.com/office/2006/metadata/properties" xmlns:ns2="df25bc01-2018-42a2-8cf0-91d8fe7cddea" xmlns:ns3="b976cd16-1b43-4e42-83b0-1309c2c7e012" xmlns:ns4="http://schemas.microsoft.com/sharepoint/v4" targetNamespace="http://schemas.microsoft.com/office/2006/metadata/properties" ma:root="true" ma:fieldsID="419b38603fceacb477bf043b8527cca9" ns2:_="" ns3:_="" ns4:_="">
    <xsd:import namespace="df25bc01-2018-42a2-8cf0-91d8fe7cddea"/>
    <xsd:import namespace="b976cd16-1b43-4e42-83b0-1309c2c7e012"/>
    <xsd:import namespace="http://schemas.microsoft.com/sharepoint/v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4:IconOverlay" minOccurs="0"/>
                <xsd:element ref="ns3:lcf76f155ced4ddcb4097134ff3c332f" minOccurs="0"/>
                <xsd:element ref="ns2:TaxCatchAll" minOccurs="0"/>
                <xsd:element ref="ns3:MediaServiceObjectDetectorVersions" minOccurs="0"/>
                <xsd:element ref="ns3:MediaServiceLocation"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25bc01-2018-42a2-8cf0-91d8fe7cdde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11f927c-5cb6-4d2b-98b0-647444358964}" ma:internalName="TaxCatchAll" ma:showField="CatchAllData" ma:web="df25bc01-2018-42a2-8cf0-91d8fe7cdde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976cd16-1b43-4e42-83b0-1309c2c7e012"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8b28469-8996-4088-bd89-44d87d6385e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Location" ma:index="25" nillable="true" ma:displayName="Location" ma:indexed="true" ma:internalName="MediaServiceLocation"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0"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TaxCatchAll xmlns="df25bc01-2018-42a2-8cf0-91d8fe7cddea" xsi:nil="true"/>
    <lcf76f155ced4ddcb4097134ff3c332f xmlns="b976cd16-1b43-4e42-83b0-1309c2c7e01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BD2CDCC-82FC-4C81-9D25-984C8EE1FC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25bc01-2018-42a2-8cf0-91d8fe7cddea"/>
    <ds:schemaRef ds:uri="b976cd16-1b43-4e42-83b0-1309c2c7e012"/>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FE06937-DB56-4115-81C5-6B79C9EF2EEE}">
  <ds:schemaRefs>
    <ds:schemaRef ds:uri="http://schemas.microsoft.com/sharepoint/v3/contenttype/forms"/>
  </ds:schemaRefs>
</ds:datastoreItem>
</file>

<file path=customXml/itemProps3.xml><?xml version="1.0" encoding="utf-8"?>
<ds:datastoreItem xmlns:ds="http://schemas.openxmlformats.org/officeDocument/2006/customXml" ds:itemID="{D979AA3A-0E94-4876-8D82-0ED2FD6A741C}">
  <ds:schemaRefs>
    <ds:schemaRef ds:uri="b976cd16-1b43-4e42-83b0-1309c2c7e012"/>
    <ds:schemaRef ds:uri="df25bc01-2018-42a2-8cf0-91d8fe7cdde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4"/>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Depth</Template>
  <TotalTime>240</TotalTime>
  <Words>1406</Words>
  <Application>Microsoft Macintosh PowerPoint</Application>
  <PresentationFormat>Widescreen</PresentationFormat>
  <Paragraphs>117</Paragraphs>
  <Slides>23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Corbel</vt:lpstr>
      <vt:lpstr>Body</vt:lpstr>
      <vt:lpstr>Engaging Students via Microlearning</vt:lpstr>
      <vt:lpstr>What is Microlearning?</vt:lpstr>
      <vt:lpstr>Course Intro - The “Traditional” Way</vt:lpstr>
      <vt:lpstr>The Microlearning Way</vt:lpstr>
      <vt:lpstr>Why Use Microlearning?</vt:lpstr>
      <vt:lpstr>This is BORINGzzzz…..</vt:lpstr>
      <vt:lpstr>This is BETTER!</vt:lpstr>
      <vt:lpstr>This is BETTER! 2</vt:lpstr>
      <vt:lpstr>This is BETTER! 3</vt:lpstr>
      <vt:lpstr>This is BETTER! 4</vt:lpstr>
      <vt:lpstr>This is BETTER! 5</vt:lpstr>
      <vt:lpstr>This is BETTER! 6</vt:lpstr>
      <vt:lpstr>This is BETTER! 7</vt:lpstr>
      <vt:lpstr>This is BETTER! 8</vt:lpstr>
      <vt:lpstr>What Was Done Here?</vt:lpstr>
      <vt:lpstr>Microlearning – The First Step</vt:lpstr>
      <vt:lpstr>How Can I Rewrite My Content?</vt:lpstr>
      <vt:lpstr>Here’s Another Example</vt:lpstr>
      <vt:lpstr>We’re Experimenting….</vt:lpstr>
      <vt:lpstr>Let’s Try It!</vt:lpstr>
      <vt:lpstr>What About Canvas?</vt:lpstr>
      <vt:lpstr>In Summary…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Christie, Michael</cp:lastModifiedBy>
  <cp:revision>32</cp:revision>
  <dcterms:created xsi:type="dcterms:W3CDTF">2015-12-11T16:38:34Z</dcterms:created>
  <dcterms:modified xsi:type="dcterms:W3CDTF">2025-10-17T17:48:38Z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0x010100608E53513A328D409F55B8FAAF09E099</vt:lpwstr>
  </property>
</Properties>
</file>